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1" r:id="rId3"/>
    <p:sldId id="300" r:id="rId4"/>
    <p:sldId id="306" r:id="rId5"/>
    <p:sldId id="307" r:id="rId6"/>
    <p:sldId id="303" r:id="rId7"/>
    <p:sldId id="304" r:id="rId8"/>
    <p:sldId id="302" r:id="rId9"/>
    <p:sldId id="291" r:id="rId10"/>
    <p:sldId id="296" r:id="rId11"/>
    <p:sldId id="293" r:id="rId12"/>
    <p:sldId id="305" r:id="rId13"/>
    <p:sldId id="295" r:id="rId14"/>
    <p:sldId id="297" r:id="rId15"/>
    <p:sldId id="258" r:id="rId16"/>
    <p:sldId id="282" r:id="rId17"/>
    <p:sldId id="292" r:id="rId18"/>
    <p:sldId id="294" r:id="rId19"/>
    <p:sldId id="259" r:id="rId20"/>
    <p:sldId id="260" r:id="rId21"/>
    <p:sldId id="268" r:id="rId22"/>
    <p:sldId id="261" r:id="rId23"/>
    <p:sldId id="264" r:id="rId24"/>
    <p:sldId id="290" r:id="rId25"/>
    <p:sldId id="273" r:id="rId26"/>
    <p:sldId id="274" r:id="rId27"/>
    <p:sldId id="299" r:id="rId28"/>
    <p:sldId id="277" r:id="rId29"/>
    <p:sldId id="262" r:id="rId30"/>
    <p:sldId id="263" r:id="rId31"/>
    <p:sldId id="265" r:id="rId32"/>
    <p:sldId id="266" r:id="rId33"/>
    <p:sldId id="267" r:id="rId34"/>
    <p:sldId id="270" r:id="rId35"/>
    <p:sldId id="272" r:id="rId36"/>
    <p:sldId id="281" r:id="rId37"/>
    <p:sldId id="275" r:id="rId38"/>
    <p:sldId id="276" r:id="rId39"/>
    <p:sldId id="284" r:id="rId40"/>
    <p:sldId id="279" r:id="rId41"/>
    <p:sldId id="285" r:id="rId42"/>
    <p:sldId id="288" r:id="rId43"/>
    <p:sldId id="287" r:id="rId44"/>
    <p:sldId id="298" r:id="rId45"/>
    <p:sldId id="308" r:id="rId46"/>
  </p:sldIdLst>
  <p:sldSz cx="9144000" cy="6858000" type="screen4x3"/>
  <p:notesSz cx="6735763" cy="9866313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94" d="100"/>
          <a:sy n="94" d="100"/>
        </p:scale>
        <p:origin x="-12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376" cy="492979"/>
          </a:xfrm>
          <a:prstGeom prst="rect">
            <a:avLst/>
          </a:prstGeom>
        </p:spPr>
        <p:txBody>
          <a:bodyPr vert="horz" lIns="88811" tIns="44405" rIns="88811" bIns="44405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876" y="3"/>
            <a:ext cx="2918375" cy="492979"/>
          </a:xfrm>
          <a:prstGeom prst="rect">
            <a:avLst/>
          </a:prstGeom>
        </p:spPr>
        <p:txBody>
          <a:bodyPr vert="horz" lIns="88811" tIns="44405" rIns="88811" bIns="44405" rtlCol="0"/>
          <a:lstStyle>
            <a:lvl1pPr algn="r">
              <a:defRPr sz="1200"/>
            </a:lvl1pPr>
          </a:lstStyle>
          <a:p>
            <a:fld id="{20C58774-3164-40B5-8F13-A6EE7B6D251C}" type="datetimeFigureOut">
              <a:rPr lang="es-VE" smtClean="0"/>
              <a:t>27/2/2023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11" tIns="44405" rIns="88811" bIns="44405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24" y="4685827"/>
            <a:ext cx="5389520" cy="4440177"/>
          </a:xfrm>
          <a:prstGeom prst="rect">
            <a:avLst/>
          </a:prstGeom>
        </p:spPr>
        <p:txBody>
          <a:bodyPr vert="horz" lIns="88811" tIns="44405" rIns="88811" bIns="4440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654"/>
            <a:ext cx="2918376" cy="492979"/>
          </a:xfrm>
          <a:prstGeom prst="rect">
            <a:avLst/>
          </a:prstGeom>
        </p:spPr>
        <p:txBody>
          <a:bodyPr vert="horz" lIns="88811" tIns="44405" rIns="88811" bIns="44405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876" y="9371654"/>
            <a:ext cx="2918375" cy="492979"/>
          </a:xfrm>
          <a:prstGeom prst="rect">
            <a:avLst/>
          </a:prstGeom>
        </p:spPr>
        <p:txBody>
          <a:bodyPr vert="horz" lIns="88811" tIns="44405" rIns="88811" bIns="44405" rtlCol="0" anchor="b"/>
          <a:lstStyle>
            <a:lvl1pPr algn="r">
              <a:defRPr sz="1200"/>
            </a:lvl1pPr>
          </a:lstStyle>
          <a:p>
            <a:fld id="{24C405B3-44CA-4DE3-BEFE-9A7E45EA531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726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05B3-44CA-4DE3-BEFE-9A7E45EA5318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494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0488-F2CD-4DFF-B385-A94FD88A6D62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3F10-CBB2-4F6A-A624-7BA3C030DF4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5F31-6861-4FB9-94F0-99F8CFD8ABC3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A8AB-601E-4A56-A057-C0C8F45DCA4F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60E0-CC9F-42BB-9A22-3A46AAF0EACF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C1A9-FB0A-4C0A-A91D-B470141A17A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FD6E-1A10-46F5-87C9-4E4703CC84BA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7A12-B2E8-44BE-927C-99722DA3467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32B-B44C-4626-8AE9-64EF42767EE1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AA00-C297-499D-84AA-B746B7D66A6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5EB3-661D-4500-A646-496D3F7EC349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3904-610B-4DEC-8510-A4792284197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19BB-19A6-4002-9357-95F7AE5E1D75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1908-8B30-4397-90DD-3559F384B124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3CBA-9345-41C8-BC64-59B3D1762EA5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32C2-CF52-4822-A490-FD4E85FD895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5731-D648-4B27-BD49-E672A496445D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828F-FCFE-49A9-BFAE-D847022C565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DE6-B6A8-4BDB-8A4C-905E57821E44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897-29FE-4611-97AE-E8D8C196395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8FCB-06EB-4F4C-B4B4-B59107EF3B5A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7D2D-7F57-4D33-9929-00E196CE9EC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194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10DAC-F4BE-46C7-841B-BC7F5AFFC82C}" type="datetimeFigureOut">
              <a:rPr lang="es-VE"/>
              <a:pPr>
                <a:defRPr/>
              </a:pPr>
              <a:t>27/2/2023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670F8-39CE-4985-8FA1-C8BDA2482D7C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65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9.png"/><Relationship Id="rId4" Type="http://schemas.openxmlformats.org/officeDocument/2006/relationships/image" Target="../media/image1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.jp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ve/url?url=http://agropecuariossena.blogspot.com/2010_06_01_archive.html&amp;rct=j&amp;frm=1&amp;q=&amp;esrc=s&amp;sa=U&amp;ei=sGjzU5rwD6i58gGpmIC4Aw&amp;ved=0CDIQ9QEwDw&amp;sig2=hwHrX7S5VYYsN3yHKEvUdA&amp;usg=AFQjCNEJ9A5Z6mLc8MvV8bx5tTrtz_M-iw" TargetMode="External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ve/url?url=http://agropecuariossena.blogspot.com/2010_06_01_archive.html&amp;rct=j&amp;frm=1&amp;q=&amp;esrc=s&amp;sa=U&amp;ei=sGjzU5rwD6i58gGpmIC4Aw&amp;ved=0CDIQ9QEwDw&amp;sig2=hwHrX7S5VYYsN3yHKEvUdA&amp;usg=AFQjCNEJ9A5Z6mLc8MvV8bx5tTrtz_M-iw" TargetMode="External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.wmf"/><Relationship Id="rId9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7.tiff"/><Relationship Id="rId4" Type="http://schemas.openxmlformats.org/officeDocument/2006/relationships/image" Target="../media/image1.wmf"/><Relationship Id="rId9" Type="http://schemas.openxmlformats.org/officeDocument/2006/relationships/image" Target="../media/image16.tif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.wmf"/><Relationship Id="rId9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6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 DE          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75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 DE          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2016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2017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2018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2019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58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 DE           ALIMENTOS HITO,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2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 DE           ALIMENTOS HITO,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COMPROBANTES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RETENCIONES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IVA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27384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FARMA STOP,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J299951870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19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J307958707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770688" y="-171400"/>
            <a:ext cx="2481261" cy="7029400"/>
            <a:chOff x="-66" y="0"/>
            <a:chExt cx="1563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-66" y="346"/>
              <a:ext cx="1563" cy="295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AUTOMERCADO EXPRESS 2707,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J406700827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30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DIARIO AVANCE DE LOS TEQUES, C.A.</a:t>
              </a:r>
            </a:p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J002185252</a:t>
              </a:r>
              <a:endParaRPr lang="es-ES" sz="12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103743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FEBRERO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MARZO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2022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6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 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DESDE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HASTA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 JULIO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6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DESDE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AGOSTO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HASTA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DICIEMBRE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382487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496278" y="0"/>
            <a:ext cx="2343151" cy="6858000"/>
            <a:chOff x="-62" y="0"/>
            <a:chExt cx="1476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62" y="128"/>
              <a:ext cx="1476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IMPORTACIONES BG,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J311734511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IMPUESTOS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IMPORTACIONES BG 2004,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J311734511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MAYO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243616" y="6463"/>
            <a:ext cx="2279650" cy="6858000"/>
            <a:chOff x="-41" y="0"/>
            <a:chExt cx="1436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xmlns="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" y="124"/>
              <a:ext cx="1436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IMPORTACIONES BG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J311734511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JUNIO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DICIEMBRE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128008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FEBRERO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2019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NOVIEMBRE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DICIEMBRE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92718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465388" y="25070"/>
            <a:ext cx="2420938" cy="6858000"/>
            <a:chOff x="-90" y="0"/>
            <a:chExt cx="1525" cy="4320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9520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4719638" y="0"/>
            <a:ext cx="2209800" cy="6858000"/>
            <a:chOff x="3" y="0"/>
            <a:chExt cx="1392" cy="4320"/>
          </a:xfrm>
        </p:grpSpPr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Imagen" r:id="rId4" imgW="707040" imgH="759960" progId="">
                    <p:embed/>
                  </p:oleObj>
                </mc:Choice>
                <mc:Fallback>
                  <p:oleObj name="Imagen" r:id="rId4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7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8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9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80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81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GRUPO ODONTOLOGICO SAUDE DENTAL 2014,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ALCALDIA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4" name="Group 25"/>
          <p:cNvGrpSpPr>
            <a:grpSpLocks/>
          </p:cNvGrpSpPr>
          <p:nvPr/>
        </p:nvGrpSpPr>
        <p:grpSpPr bwMode="auto">
          <a:xfrm>
            <a:off x="2443163" y="0"/>
            <a:ext cx="2209800" cy="6858000"/>
            <a:chOff x="3" y="0"/>
            <a:chExt cx="1392" cy="432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7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8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9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0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5" name="Group 35"/>
          <p:cNvGrpSpPr>
            <a:grpSpLocks/>
          </p:cNvGrpSpPr>
          <p:nvPr/>
        </p:nvGrpSpPr>
        <p:grpSpPr bwMode="auto">
          <a:xfrm>
            <a:off x="6934200" y="0"/>
            <a:ext cx="2209800" cy="6858000"/>
            <a:chOff x="3" y="0"/>
            <a:chExt cx="1392" cy="4320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4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2428875" y="1714500"/>
            <a:ext cx="2205038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IGTF 3%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2" name="51 CuadroTexto"/>
          <p:cNvSpPr txBox="1">
            <a:spLocks noChangeArrowheads="1"/>
          </p:cNvSpPr>
          <p:nvPr/>
        </p:nvSpPr>
        <p:spPr bwMode="auto">
          <a:xfrm>
            <a:off x="2786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3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4633913" y="1714500"/>
            <a:ext cx="2295526" cy="267765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sz="1600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6" name="55 CuadroTexto"/>
          <p:cNvSpPr txBox="1">
            <a:spLocks noChangeArrowheads="1"/>
          </p:cNvSpPr>
          <p:nvPr/>
        </p:nvSpPr>
        <p:spPr bwMode="auto">
          <a:xfrm>
            <a:off x="72866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58" name="57 CuadroTexto"/>
          <p:cNvSpPr txBox="1">
            <a:spLocks noChangeArrowheads="1"/>
          </p:cNvSpPr>
          <p:nvPr/>
        </p:nvSpPr>
        <p:spPr bwMode="auto">
          <a:xfrm>
            <a:off x="2857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59" name="58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60" name="59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pic>
        <p:nvPicPr>
          <p:cNvPr id="15062" name="Picture 7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97633"/>
            <a:ext cx="2076450" cy="13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3" name="Picture 7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97633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4" name="Picture 7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2" y="97632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5" name="Picture 7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4" y="79647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4719638" y="0"/>
            <a:ext cx="2209800" cy="6858000"/>
            <a:chOff x="3" y="0"/>
            <a:chExt cx="1392" cy="4320"/>
          </a:xfrm>
        </p:grpSpPr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7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8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9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80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81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AMERICAN OIL,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EJERCICIO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4" name="Group 25"/>
          <p:cNvGrpSpPr>
            <a:grpSpLocks/>
          </p:cNvGrpSpPr>
          <p:nvPr/>
        </p:nvGrpSpPr>
        <p:grpSpPr bwMode="auto">
          <a:xfrm>
            <a:off x="2443163" y="0"/>
            <a:ext cx="2209800" cy="6858000"/>
            <a:chOff x="3" y="0"/>
            <a:chExt cx="1392" cy="432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7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8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9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0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5" name="Group 35"/>
          <p:cNvGrpSpPr>
            <a:grpSpLocks/>
          </p:cNvGrpSpPr>
          <p:nvPr/>
        </p:nvGrpSpPr>
        <p:grpSpPr bwMode="auto">
          <a:xfrm>
            <a:off x="6934200" y="0"/>
            <a:ext cx="2209800" cy="6858000"/>
            <a:chOff x="3" y="0"/>
            <a:chExt cx="1392" cy="4320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4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2428875" y="1714500"/>
            <a:ext cx="2205038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DISTRIBUIDORA AMERICAN OIL,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2" name="51 CuadroTexto"/>
          <p:cNvSpPr txBox="1">
            <a:spLocks noChangeArrowheads="1"/>
          </p:cNvSpPr>
          <p:nvPr/>
        </p:nvSpPr>
        <p:spPr bwMode="auto">
          <a:xfrm>
            <a:off x="2786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3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4633913" y="1714500"/>
            <a:ext cx="2295526" cy="29238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XML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sz="1600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6" name="55 CuadroTexto"/>
          <p:cNvSpPr txBox="1">
            <a:spLocks noChangeArrowheads="1"/>
          </p:cNvSpPr>
          <p:nvPr/>
        </p:nvSpPr>
        <p:spPr bwMode="auto">
          <a:xfrm>
            <a:off x="72866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14358" name="57 CuadroTexto"/>
          <p:cNvSpPr txBox="1">
            <a:spLocks noChangeArrowheads="1"/>
          </p:cNvSpPr>
          <p:nvPr/>
        </p:nvSpPr>
        <p:spPr bwMode="auto">
          <a:xfrm>
            <a:off x="2857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14359" name="58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60" name="59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pic>
        <p:nvPicPr>
          <p:cNvPr id="15064" name="Picture 7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2" y="97632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5" name="Picture 7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4" y="79647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4783"/>
            <a:ext cx="2182812" cy="13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31"/>
            <a:ext cx="1993262" cy="13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AMERICAN OIL,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EJERCICIO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2020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4783"/>
            <a:ext cx="2182812" cy="13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6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30437" cy="6858000"/>
            <a:chOff x="3" y="0"/>
            <a:chExt cx="140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19" y="5"/>
              <a:ext cx="1389" cy="25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PABLO ANTONIO DA SILVA FELICIO</a:t>
              </a: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V193782414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DECLARACION DE ISLR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4" y="47863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38"/>
            <a:ext cx="2352675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5 CuadroTexto"/>
          <p:cNvSpPr txBox="1">
            <a:spLocks noChangeArrowheads="1"/>
          </p:cNvSpPr>
          <p:nvPr/>
        </p:nvSpPr>
        <p:spPr bwMode="auto">
          <a:xfrm>
            <a:off x="2915816" y="47863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2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2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77788" y="0"/>
            <a:ext cx="2262187" cy="6858000"/>
            <a:chOff x="3" y="0"/>
            <a:chExt cx="1425" cy="4320"/>
          </a:xfrm>
        </p:grpSpPr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5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4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HIPER MODELO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NOVIEMBRE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5396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7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8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9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400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5368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1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2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3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394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5369" name="Group 35"/>
          <p:cNvGrpSpPr>
            <a:grpSpLocks/>
          </p:cNvGrpSpPr>
          <p:nvPr/>
        </p:nvGrpSpPr>
        <p:grpSpPr bwMode="auto">
          <a:xfrm>
            <a:off x="6858000" y="0"/>
            <a:ext cx="2209800" cy="6858000"/>
            <a:chOff x="3" y="0"/>
            <a:chExt cx="1392" cy="4320"/>
          </a:xfrm>
        </p:grpSpPr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5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6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7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5370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02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357438" y="1714500"/>
            <a:ext cx="2205037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</a:t>
            </a:r>
            <a:r>
              <a:rPr lang="es-ES" sz="1400" dirty="0">
                <a:latin typeface="Times New Roman" pitchFamily="18" charset="0"/>
              </a:rPr>
              <a:t> </a:t>
            </a:r>
            <a:endParaRPr lang="es-ES_tradnl" sz="1400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5372" name="51 CuadroTexto"/>
          <p:cNvSpPr txBox="1">
            <a:spLocks noChangeArrowheads="1"/>
          </p:cNvSpPr>
          <p:nvPr/>
        </p:nvSpPr>
        <p:spPr bwMode="auto">
          <a:xfrm>
            <a:off x="2484438" y="4797425"/>
            <a:ext cx="178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01</a:t>
            </a:r>
          </a:p>
          <a:p>
            <a:pPr algn="ctr"/>
            <a:r>
              <a:rPr lang="es-ES_tradnl" dirty="0">
                <a:latin typeface="Calibri" pitchFamily="34" charset="0"/>
              </a:rPr>
              <a:t>    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38554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</a:t>
            </a:r>
          </a:p>
          <a:p>
            <a:pPr algn="ctr"/>
            <a:r>
              <a:rPr lang="es-ES_tradnl" b="1">
                <a:latin typeface="Calibri" pitchFamily="34" charset="0"/>
              </a:rPr>
              <a:t>2020</a:t>
            </a:r>
            <a:endParaRPr lang="es-ES_tradnl" b="1" dirty="0">
              <a:latin typeface="Calibri" pitchFamily="34" charset="0"/>
            </a:endParaRPr>
          </a:p>
          <a:p>
            <a:pPr algn="ctr"/>
            <a:r>
              <a:rPr lang="es-ES_tradnl" b="1" dirty="0">
                <a:latin typeface="Calibri" pitchFamily="34" charset="0"/>
              </a:rPr>
              <a:t> 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5376" name="55 CuadroTexto"/>
          <p:cNvSpPr txBox="1">
            <a:spLocks noChangeArrowheads="1"/>
          </p:cNvSpPr>
          <p:nvPr/>
        </p:nvSpPr>
        <p:spPr bwMode="auto">
          <a:xfrm>
            <a:off x="7255668" y="47863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Calibri" pitchFamily="34" charset="0"/>
              </a:rPr>
              <a:t>CARPETA  02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537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8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5381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5382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30810252-0</a:t>
            </a:r>
          </a:p>
        </p:txBody>
      </p:sp>
      <p:sp>
        <p:nvSpPr>
          <p:cNvPr id="15384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-13133"/>
            <a:ext cx="2262187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571499"/>
            <a:ext cx="19319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99" y="1428750"/>
            <a:ext cx="1500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95813" y="1666585"/>
            <a:ext cx="22383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2021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 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1" name="55 CuadroTexto"/>
          <p:cNvSpPr txBox="1">
            <a:spLocks noChangeArrowheads="1"/>
          </p:cNvSpPr>
          <p:nvPr/>
        </p:nvSpPr>
        <p:spPr bwMode="auto">
          <a:xfrm>
            <a:off x="4983738" y="4509120"/>
            <a:ext cx="157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01/02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6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88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58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 ISLR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3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9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77788" y="0"/>
            <a:ext cx="2262187" cy="6858000"/>
            <a:chOff x="3" y="0"/>
            <a:chExt cx="1425" cy="4320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b="1" dirty="0">
                  <a:latin typeface="Times New Roman" pitchFamily="18" charset="0"/>
                </a:rPr>
                <a:t>HIPER MODELO</a:t>
              </a:r>
            </a:p>
            <a:p>
              <a:pPr algn="ctr"/>
              <a:r>
                <a:rPr lang="es-ES" b="1" dirty="0">
                  <a:latin typeface="Times New Roman" pitchFamily="18" charset="0"/>
                  <a:cs typeface="Times New Roman" pitchFamily="18" charset="0"/>
                </a:rPr>
                <a:t>CONTABILIDAD</a:t>
              </a:r>
              <a:endParaRPr lang="es-ES_tradnl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endParaRPr lang="es-ES_tradnl" b="1" dirty="0">
                <a:latin typeface="Times New Roman" pitchFamily="18" charset="0"/>
              </a:endParaRPr>
            </a:p>
            <a:p>
              <a:r>
                <a:rPr lang="es-ES_tradnl" b="1" dirty="0">
                  <a:latin typeface="Times New Roman" pitchFamily="18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COMPROBANTES DE RETENCIONES DE IVA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6420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1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3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4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2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7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4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2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6402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3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6" name="Text Box 17"/>
          <p:cNvSpPr txBox="1">
            <a:spLocks noChangeArrowheads="1"/>
          </p:cNvSpPr>
          <p:nvPr/>
        </p:nvSpPr>
        <p:spPr bwMode="auto">
          <a:xfrm>
            <a:off x="2339975" y="1773238"/>
            <a:ext cx="220503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45014" y="1773238"/>
            <a:ext cx="23034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 DE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 DE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 DE IVA</a:t>
            </a:r>
          </a:p>
        </p:txBody>
      </p:sp>
      <p:sp>
        <p:nvSpPr>
          <p:cNvPr id="43" name="45 CuadroTexto"/>
          <p:cNvSpPr txBox="1">
            <a:spLocks noChangeArrowheads="1"/>
          </p:cNvSpPr>
          <p:nvPr/>
        </p:nvSpPr>
        <p:spPr bwMode="auto">
          <a:xfrm>
            <a:off x="2764848" y="477895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3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4" name="45 CuadroTexto"/>
          <p:cNvSpPr txBox="1">
            <a:spLocks noChangeArrowheads="1"/>
          </p:cNvSpPr>
          <p:nvPr/>
        </p:nvSpPr>
        <p:spPr bwMode="auto">
          <a:xfrm>
            <a:off x="4929621" y="4820949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4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45 CuadroTexto"/>
          <p:cNvSpPr txBox="1">
            <a:spLocks noChangeArrowheads="1"/>
          </p:cNvSpPr>
          <p:nvPr/>
        </p:nvSpPr>
        <p:spPr bwMode="auto">
          <a:xfrm>
            <a:off x="7123112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5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77788" y="0"/>
            <a:ext cx="2262188" cy="6858000"/>
            <a:chOff x="3" y="0"/>
            <a:chExt cx="1425" cy="4320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" y="1080"/>
              <a:ext cx="1425" cy="232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atin typeface="Times New Roman" pitchFamily="18" charset="0"/>
                </a:rPr>
                <a:t>HIPER MODELO</a:t>
              </a:r>
            </a:p>
            <a:p>
              <a:pPr algn="ctr"/>
              <a:r>
                <a:rPr lang="es-ES" b="1" dirty="0">
                  <a:latin typeface="Times New Roman" pitchFamily="18" charset="0"/>
                  <a:cs typeface="Times New Roman" pitchFamily="18" charset="0"/>
                </a:rPr>
                <a:t>CONTABILIDAD</a:t>
              </a:r>
              <a:endParaRPr lang="es-ES_tradnl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CONTRIBUYENTE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ESPECIAL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DECLARACIONES DE IVA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LIBROS DE COMPRA Y VENTAS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6420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1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3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4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2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7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6402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3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6" name="Text Box 17"/>
          <p:cNvSpPr txBox="1">
            <a:spLocks noChangeArrowheads="1"/>
          </p:cNvSpPr>
          <p:nvPr/>
        </p:nvSpPr>
        <p:spPr bwMode="auto">
          <a:xfrm>
            <a:off x="2339975" y="1773238"/>
            <a:ext cx="2205038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COMPRA Y VENTAS</a:t>
            </a:r>
          </a:p>
          <a:p>
            <a:pPr algn="ctr"/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45014" y="1773238"/>
            <a:ext cx="23034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INFORME DE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INFORME DE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</p:txBody>
      </p:sp>
      <p:sp>
        <p:nvSpPr>
          <p:cNvPr id="44" name="45 CuadroTexto"/>
          <p:cNvSpPr txBox="1">
            <a:spLocks noChangeArrowheads="1"/>
          </p:cNvSpPr>
          <p:nvPr/>
        </p:nvSpPr>
        <p:spPr bwMode="auto">
          <a:xfrm>
            <a:off x="4929621" y="4820949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05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45 CuadroTexto"/>
          <p:cNvSpPr txBox="1">
            <a:spLocks noChangeArrowheads="1"/>
          </p:cNvSpPr>
          <p:nvPr/>
        </p:nvSpPr>
        <p:spPr bwMode="auto">
          <a:xfrm>
            <a:off x="7123112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06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9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2020</a:t>
            </a:r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7"/>
            <a:ext cx="2438973" cy="28007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COMPRAS Y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LIBROS DE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COMPRAS Y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VENTAS</a:t>
            </a:r>
          </a:p>
          <a:p>
            <a:pPr algn="ctr"/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" b="1" dirty="0">
              <a:latin typeface="Times New Roman" pitchFamily="18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625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COMPRAS Y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</a:rPr>
              <a:t>2019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72580" y="1956729"/>
            <a:ext cx="2438971" cy="338554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COMPRAS Y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2021</a:t>
            </a:r>
            <a:endParaRPr lang="es-E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3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COMPROBANTES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RETENCIONES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IVA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RETENCIONES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IVA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REGISTRO MERCANTIL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PERMISOLOGIAS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40065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</a:rPr>
              <a:t>FEBRERO </a:t>
            </a:r>
          </a:p>
          <a:p>
            <a:pPr algn="ctr"/>
            <a:r>
              <a:rPr lang="es-ES_tradnl" b="1" dirty="0">
                <a:latin typeface="Times New Roman" pitchFamily="18" charset="0"/>
              </a:rPr>
              <a:t>2023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7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12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0" y="1357313"/>
            <a:ext cx="2047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b="1" dirty="0"/>
              <a:t> </a:t>
            </a:r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7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3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SAN ANTONIO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2308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LAGUNETICA</a:t>
            </a: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HOYADA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CASA MATRIZ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 CARPETA 1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 CARPETA 1</a:t>
            </a:r>
            <a:endParaRPr lang="es-ES" b="1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CARPETA 1</a:t>
            </a:r>
          </a:p>
        </p:txBody>
      </p:sp>
    </p:spTree>
    <p:extLst>
      <p:ext uri="{BB962C8B-B14F-4D97-AF65-F5344CB8AC3E}">
        <p14:creationId xmlns:p14="http://schemas.microsoft.com/office/powerpoint/2010/main" val="189709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IVA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2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IVA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CARPETA 3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IVA</a:t>
            </a:r>
          </a:p>
          <a:p>
            <a:pPr algn="ctr"/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6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IVA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5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9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DECLARACION</a:t>
            </a: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RET 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ISLR</a:t>
            </a: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XML</a:t>
            </a:r>
          </a:p>
          <a:p>
            <a:pPr algn="ctr"/>
            <a:endParaRPr lang="es-ES_tradnl" sz="1600" b="1" dirty="0" smtClean="0">
              <a:latin typeface="Times New Roman" pitchFamily="18" charset="0"/>
            </a:endParaRPr>
          </a:p>
          <a:p>
            <a:pPr algn="ctr"/>
            <a:endParaRPr lang="es-ES_tradn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</a:t>
            </a:r>
            <a:r>
              <a:rPr lang="es-ES_tradn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4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42165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PROVINCIAL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DEL TESORO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01/02/18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31/01/19</a:t>
            </a:r>
          </a:p>
          <a:p>
            <a:pPr algn="ctr"/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PLAZA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BANESCO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01/02/18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31/01/19</a:t>
            </a:r>
          </a:p>
          <a:p>
            <a:pPr algn="ctr"/>
            <a:endParaRPr lang="es-ES_tradnl" sz="1600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PLAZA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BANESCO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INICIO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31/01/18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1" y="1759240"/>
            <a:ext cx="2389318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PROVINCIAL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DEL TESORO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INICIO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31/01/18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4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PAGOS DE IVA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XML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 ESTIMADAS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2014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8434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99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45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57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98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4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6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LIBROS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COMPRAS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XML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LIBROS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2014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8434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99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45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57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9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OCT, NOV Y DIC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SERIE A, B, 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VENTAS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ENERO A JUNIO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SERIE A, B, C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2019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2019-2020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2017-2018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52 CuadroTexto"/>
          <p:cNvSpPr txBox="1">
            <a:spLocks noChangeArrowheads="1"/>
          </p:cNvSpPr>
          <p:nvPr/>
        </p:nvSpPr>
        <p:spPr bwMode="auto">
          <a:xfrm>
            <a:off x="2638139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49244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8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28851" y="1847804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1/1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80225" y="1863192"/>
            <a:ext cx="2160588" cy="38164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OCTUBRE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1/1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1/1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1/1</a:t>
            </a: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56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TERCEROS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TERCEROS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3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TERCEROS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MUNICIPIO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GUAICAIPURO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87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07776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28007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</a:t>
            </a: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DICIEMBRE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3" name="Imagen 42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375" y="-32548"/>
            <a:ext cx="2131411" cy="146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n 43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459039" y="-32548"/>
            <a:ext cx="1981698" cy="141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n 44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703122" y="-32385"/>
            <a:ext cx="2024703" cy="14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n 45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853238" y="-72167"/>
            <a:ext cx="2160587" cy="151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768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3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4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2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3" name="Imagen 42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375" y="-32548"/>
            <a:ext cx="2131411" cy="146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n 43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459039" y="-32548"/>
            <a:ext cx="1981698" cy="141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n 44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703122" y="-32385"/>
            <a:ext cx="2024703" cy="14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n 45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853238" y="-72167"/>
            <a:ext cx="2160587" cy="151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400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4339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JULIO 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AGOSTO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8494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406265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48320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OCTUBRE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7" name="Imagen 46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" y="56034"/>
            <a:ext cx="2156914" cy="124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79" y="11266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81" y="1905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C:\Users\Franklin Rangel\Downloads\logo farma express.t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61" y="35220"/>
            <a:ext cx="209475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82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FEBRERO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9"/>
            <a:ext cx="2084387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DICIEMBRE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OCTUBRE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7" name="Imagen 46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" y="1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79" y="-568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81" y="1905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61" y="35220"/>
            <a:ext cx="209475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97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73921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3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CARPETA 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5478AF-B9BF-41D5-B206-40E1D3251061}"/>
              </a:ext>
            </a:extLst>
          </p:cNvPr>
          <p:cNvSpPr/>
          <p:nvPr/>
        </p:nvSpPr>
        <p:spPr>
          <a:xfrm>
            <a:off x="2879447" y="4797152"/>
            <a:ext cx="112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 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pic>
        <p:nvPicPr>
          <p:cNvPr id="46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47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4" y="301423"/>
            <a:ext cx="1819275" cy="1104900"/>
          </a:xfrm>
          <a:prstGeom prst="rect">
            <a:avLst/>
          </a:prstGeom>
        </p:spPr>
      </p:pic>
      <p:pic>
        <p:nvPicPr>
          <p:cNvPr id="48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36890"/>
            <a:ext cx="1819275" cy="1104900"/>
          </a:xfrm>
          <a:prstGeom prst="rect">
            <a:avLst/>
          </a:prstGeom>
        </p:spPr>
      </p:pic>
      <p:pic>
        <p:nvPicPr>
          <p:cNvPr id="49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87" y="240941"/>
            <a:ext cx="1819275" cy="1104900"/>
          </a:xfrm>
          <a:prstGeom prst="rect">
            <a:avLst/>
          </a:prstGeom>
        </p:spPr>
      </p:pic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219986" y="1759240"/>
            <a:ext cx="2438971" cy="270843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NOVIEMBRE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546177" y="1788199"/>
            <a:ext cx="2438971" cy="273921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DICIEMBRE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699674" y="1793842"/>
            <a:ext cx="2438971" cy="270843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NOVIEMBRE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2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BUENO Y BARATO 2B,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J500988818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ISLR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BUENO Y BARATO 2B,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J500988818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IVA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49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BUENO Y BARATO 2B,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J500988818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xmlns="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BUENO Y BARATO 2B,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 DE IVA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6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572000" y="27384"/>
            <a:ext cx="2209800" cy="6822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76256" y="0"/>
            <a:ext cx="2209800" cy="6822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29300" y="1759240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FEBRERO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>
                <a:latin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39752" y="27384"/>
            <a:ext cx="2209800" cy="6822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62982" cy="6876768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8" name="Imagen 47" descr="C:\Users\Franklin Rangel\Downloads\logo farma express.tif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2400957" y="116632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 descr="C:\Users\Franklin Rangel\Downloads\logo farma express.tif">
            <a:extLst>
              <a:ext uri="{FF2B5EF4-FFF2-40B4-BE49-F238E27FC236}">
                <a16:creationId xmlns:a16="http://schemas.microsoft.com/office/drawing/2014/main" xmlns="" id="{D297ECF2-3DE0-490B-8F7C-379A7CDB2E8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49504" y="116426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3" descr="C:\Users\Franklin Rangel\Downloads\logo farma express.tif">
            <a:extLst>
              <a:ext uri="{FF2B5EF4-FFF2-40B4-BE49-F238E27FC236}">
                <a16:creationId xmlns:a16="http://schemas.microsoft.com/office/drawing/2014/main" xmlns="" id="{714C39A3-80F9-4037-AB1F-8D55F59CFE0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4644008" y="104072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 descr="C:\Users\Franklin Rangel\Downloads\logo farma express.tif">
            <a:extLst>
              <a:ext uri="{FF2B5EF4-FFF2-40B4-BE49-F238E27FC236}">
                <a16:creationId xmlns:a16="http://schemas.microsoft.com/office/drawing/2014/main" xmlns="" id="{AA6D10F7-301C-47D2-B23E-73D0734623A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6937461" y="104072"/>
            <a:ext cx="2099035" cy="116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297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2E8958B-B4F9-6434-8968-C8921CEC9EE6}"/>
              </a:ext>
            </a:extLst>
          </p:cNvPr>
          <p:cNvSpPr txBox="1"/>
          <p:nvPr/>
        </p:nvSpPr>
        <p:spPr>
          <a:xfrm>
            <a:off x="4848533" y="-148081"/>
            <a:ext cx="1928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</a:rPr>
              <a:t>Inversiones Regaleira</a:t>
            </a:r>
          </a:p>
          <a:p>
            <a:pPr lvl="0" algn="ctr"/>
            <a:endParaRPr lang="es-E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86" y="1168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 dirty="0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2</a:t>
            </a:r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71" y="1171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 dirty="0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77" y="1162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 dirty="0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76486" y="1854168"/>
            <a:ext cx="2438971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  <a:endParaRPr lang="es-ES_tradnl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ctr"/>
            <a:endParaRPr lang="es-ES_tradnl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482271-EE03-4D35-8E6D-C1D12F9F587C}"/>
              </a:ext>
            </a:extLst>
          </p:cNvPr>
          <p:cNvSpPr/>
          <p:nvPr/>
        </p:nvSpPr>
        <p:spPr>
          <a:xfrm>
            <a:off x="2309314" y="1870982"/>
            <a:ext cx="2154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sp>
        <p:nvSpPr>
          <p:cNvPr id="6" name="56 CuadroTexto">
            <a:extLst>
              <a:ext uri="{FF2B5EF4-FFF2-40B4-BE49-F238E27FC236}">
                <a16:creationId xmlns:a16="http://schemas.microsoft.com/office/drawing/2014/main" xmlns="" id="{60F3BD5C-F403-94C4-C277-51D7E3368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005" y="1563669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J-500705050</a:t>
            </a:r>
            <a:endParaRPr lang="es-ES" sz="11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27F8C04-6021-3DAE-902D-48F5AC12F840}"/>
              </a:ext>
            </a:extLst>
          </p:cNvPr>
          <p:cNvSpPr/>
          <p:nvPr/>
        </p:nvSpPr>
        <p:spPr>
          <a:xfrm>
            <a:off x="115900" y="228600"/>
            <a:ext cx="1934379" cy="1288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27B02C7-4011-C8C8-D188-AD0E5EE33371}"/>
              </a:ext>
            </a:extLst>
          </p:cNvPr>
          <p:cNvSpPr/>
          <p:nvPr/>
        </p:nvSpPr>
        <p:spPr>
          <a:xfrm>
            <a:off x="2436223" y="218696"/>
            <a:ext cx="1912247" cy="1298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576D1AD-05BA-9590-973F-C80276D5D476}"/>
              </a:ext>
            </a:extLst>
          </p:cNvPr>
          <p:cNvSpPr txBox="1"/>
          <p:nvPr/>
        </p:nvSpPr>
        <p:spPr>
          <a:xfrm>
            <a:off x="115900" y="-123558"/>
            <a:ext cx="1986892" cy="13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</a:rPr>
              <a:t>Inversiones Regaleira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5760F27-1590-0AC9-DEB5-0A49155B36F6}"/>
              </a:ext>
            </a:extLst>
          </p:cNvPr>
          <p:cNvSpPr txBox="1"/>
          <p:nvPr/>
        </p:nvSpPr>
        <p:spPr>
          <a:xfrm>
            <a:off x="2332632" y="-139948"/>
            <a:ext cx="2064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2800" b="1" dirty="0">
                <a:solidFill>
                  <a:prstClr val="black"/>
                </a:solidFill>
                <a:latin typeface="Times New Roman" pitchFamily="18" charset="0"/>
              </a:rPr>
              <a:t>Inversiones Regaleira</a:t>
            </a:r>
          </a:p>
          <a:p>
            <a:pPr lvl="0" algn="ctr"/>
            <a:endParaRPr lang="es-E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56 CuadroTexto">
            <a:extLst>
              <a:ext uri="{FF2B5EF4-FFF2-40B4-BE49-F238E27FC236}">
                <a16:creationId xmlns:a16="http://schemas.microsoft.com/office/drawing/2014/main" xmlns="" id="{E51FBCF8-ECF7-EFD9-7C69-5BB18BEFB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91" y="1572841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J-500705050</a:t>
            </a:r>
            <a:endParaRPr lang="es-ES" sz="11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0780AFB-F182-7818-7342-1C8EE1DE4872}"/>
              </a:ext>
            </a:extLst>
          </p:cNvPr>
          <p:cNvSpPr/>
          <p:nvPr/>
        </p:nvSpPr>
        <p:spPr>
          <a:xfrm>
            <a:off x="4678110" y="1844675"/>
            <a:ext cx="2154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56 CuadroTexto">
            <a:extLst>
              <a:ext uri="{FF2B5EF4-FFF2-40B4-BE49-F238E27FC236}">
                <a16:creationId xmlns:a16="http://schemas.microsoft.com/office/drawing/2014/main" xmlns="" id="{7B73C821-67FC-F147-F21B-483CEABE5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313" y="1572841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J-500705050</a:t>
            </a:r>
            <a:endParaRPr lang="es-ES" sz="11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F9003904-EB0D-BBD3-DD46-1D4FA3CE00FF}"/>
              </a:ext>
            </a:extLst>
          </p:cNvPr>
          <p:cNvSpPr/>
          <p:nvPr/>
        </p:nvSpPr>
        <p:spPr>
          <a:xfrm>
            <a:off x="4772333" y="228600"/>
            <a:ext cx="1952317" cy="1263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5850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200" b="1" dirty="0">
                <a:latin typeface="Times New Roman" pitchFamily="18" charset="0"/>
              </a:rPr>
              <a:t>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95262" y="149162"/>
            <a:ext cx="1819275" cy="950434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482271-EE03-4D35-8E6D-C1D12F9F587C}"/>
              </a:ext>
            </a:extLst>
          </p:cNvPr>
          <p:cNvSpPr/>
          <p:nvPr/>
        </p:nvSpPr>
        <p:spPr>
          <a:xfrm>
            <a:off x="2286000" y="1772816"/>
            <a:ext cx="215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RET ISLR XML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ACTIVOS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3659F84D-066D-4E76-A1A3-494835026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4800600" y="306976"/>
            <a:ext cx="1819275" cy="95043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8700D3DB-CD26-48DC-8370-58C7EE232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2355517" y="293098"/>
            <a:ext cx="1819275" cy="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7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200" b="1" dirty="0">
                <a:latin typeface="Times New Roman" pitchFamily="18" charset="0"/>
              </a:rPr>
              <a:t>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95262" y="149162"/>
            <a:ext cx="1819275" cy="950434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482271-EE03-4D35-8E6D-C1D12F9F587C}"/>
              </a:ext>
            </a:extLst>
          </p:cNvPr>
          <p:cNvSpPr/>
          <p:nvPr/>
        </p:nvSpPr>
        <p:spPr>
          <a:xfrm>
            <a:off x="2286000" y="1772816"/>
            <a:ext cx="215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RET ISLR XML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ACTIVOS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3659F84D-066D-4E76-A1A3-494835026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4800600" y="306976"/>
            <a:ext cx="1819275" cy="95043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8700D3DB-CD26-48DC-8370-58C7EE232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2355517" y="293098"/>
            <a:ext cx="1819275" cy="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5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1852" y="2405571"/>
            <a:ext cx="2081748" cy="153888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IMPUESTOS</a:t>
            </a:r>
          </a:p>
          <a:p>
            <a:pPr algn="ctr"/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VARIOS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2935" y="773410"/>
            <a:ext cx="213958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Calibri" pitchFamily="34" charset="0"/>
              </a:rPr>
              <a:t>MATROFARMA</a:t>
            </a: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286000" y="0"/>
            <a:ext cx="2209800" cy="6858000"/>
            <a:chOff x="3" y="0"/>
            <a:chExt cx="1392" cy="4320"/>
          </a:xfrm>
        </p:grpSpPr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2350026" y="2406310"/>
            <a:ext cx="2081748" cy="10464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lvl="0" algn="ctr"/>
            <a:r>
              <a:rPr lang="es-ES_tradnl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DE RET. ISLR XML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60" name="52 CuadroTexto"/>
          <p:cNvSpPr txBox="1">
            <a:spLocks noChangeArrowheads="1"/>
          </p:cNvSpPr>
          <p:nvPr/>
        </p:nvSpPr>
        <p:spPr bwMode="auto">
          <a:xfrm>
            <a:off x="2566987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37852" y="662330"/>
            <a:ext cx="21395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EVORA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4615927" y="11875"/>
            <a:ext cx="2209800" cy="6858000"/>
            <a:chOff x="3" y="0"/>
            <a:chExt cx="1392" cy="4320"/>
          </a:xfrm>
        </p:grpSpPr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4667779" y="2424941"/>
            <a:ext cx="2081748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VE" sz="1600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70" name="52 CuadroTexto"/>
          <p:cNvSpPr txBox="1">
            <a:spLocks noChangeArrowheads="1"/>
          </p:cNvSpPr>
          <p:nvPr/>
        </p:nvSpPr>
        <p:spPr bwMode="auto">
          <a:xfrm>
            <a:off x="4935014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5"/>
          <p:cNvGrpSpPr>
            <a:grpSpLocks/>
          </p:cNvGrpSpPr>
          <p:nvPr/>
        </p:nvGrpSpPr>
        <p:grpSpPr bwMode="auto">
          <a:xfrm>
            <a:off x="6922026" y="23750"/>
            <a:ext cx="2209800" cy="6858000"/>
            <a:chOff x="3" y="0"/>
            <a:chExt cx="1392" cy="4320"/>
          </a:xfrm>
        </p:grpSpPr>
        <p:graphicFrame>
          <p:nvGraphicFramePr>
            <p:cNvPr id="8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6998399" y="1897739"/>
            <a:ext cx="2081748" cy="25545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PAGO EN DOLARES, EUROS Y ZELLE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4651036" y="673385"/>
            <a:ext cx="21395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EVORA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6957135" y="26629"/>
            <a:ext cx="213958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FARMA STOP</a:t>
            </a:r>
          </a:p>
        </p:txBody>
      </p:sp>
    </p:spTree>
    <p:extLst>
      <p:ext uri="{BB962C8B-B14F-4D97-AF65-F5344CB8AC3E}">
        <p14:creationId xmlns:p14="http://schemas.microsoft.com/office/powerpoint/2010/main" val="3378378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07" y="102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1852" y="2405571"/>
            <a:ext cx="2081748" cy="110799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  <a:endParaRPr lang="es-ES_tradnl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32118" y="344180"/>
            <a:ext cx="213958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Calibri" pitchFamily="34" charset="0"/>
              </a:rPr>
              <a:t>INV. REGALERIA </a:t>
            </a: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286000" y="0"/>
            <a:ext cx="2209800" cy="6858000"/>
            <a:chOff x="3" y="0"/>
            <a:chExt cx="1392" cy="4320"/>
          </a:xfrm>
        </p:grpSpPr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4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2350026" y="2406310"/>
            <a:ext cx="2081748" cy="13849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lvl="0" algn="ctr"/>
            <a:r>
              <a:rPr lang="es-ES_tradnl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DE RET. ISLR XML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60" name="52 CuadroTexto"/>
          <p:cNvSpPr txBox="1">
            <a:spLocks noChangeArrowheads="1"/>
          </p:cNvSpPr>
          <p:nvPr/>
        </p:nvSpPr>
        <p:spPr bwMode="auto">
          <a:xfrm>
            <a:off x="2566987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4615927" y="11875"/>
            <a:ext cx="2209800" cy="6858000"/>
            <a:chOff x="3" y="0"/>
            <a:chExt cx="1392" cy="4320"/>
          </a:xfrm>
        </p:grpSpPr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6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4667779" y="2424941"/>
            <a:ext cx="2081748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VE" sz="1600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70" name="52 CuadroTexto"/>
          <p:cNvSpPr txBox="1">
            <a:spLocks noChangeArrowheads="1"/>
          </p:cNvSpPr>
          <p:nvPr/>
        </p:nvSpPr>
        <p:spPr bwMode="auto">
          <a:xfrm>
            <a:off x="4935014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5"/>
          <p:cNvGrpSpPr>
            <a:grpSpLocks/>
          </p:cNvGrpSpPr>
          <p:nvPr/>
        </p:nvGrpSpPr>
        <p:grpSpPr bwMode="auto">
          <a:xfrm>
            <a:off x="6922026" y="23750"/>
            <a:ext cx="2209800" cy="6858000"/>
            <a:chOff x="3" y="0"/>
            <a:chExt cx="1392" cy="4320"/>
          </a:xfrm>
        </p:grpSpPr>
        <p:graphicFrame>
          <p:nvGraphicFramePr>
            <p:cNvPr id="8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8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6998399" y="1897739"/>
            <a:ext cx="2081748" cy="25545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PAGO EN DOLARES, EUROS Y ZELLE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4651036" y="673385"/>
            <a:ext cx="21395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EVORA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6957135" y="26629"/>
            <a:ext cx="213958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FARMA STOP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xmlns="" id="{2662CD5E-6FF6-7EE1-CAD2-6DF7227A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290" y="333254"/>
            <a:ext cx="213958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Calibri" pitchFamily="34" charset="0"/>
              </a:rPr>
              <a:t>INV. REGALERIA </a:t>
            </a:r>
          </a:p>
        </p:txBody>
      </p:sp>
    </p:spTree>
    <p:extLst>
      <p:ext uri="{BB962C8B-B14F-4D97-AF65-F5344CB8AC3E}">
        <p14:creationId xmlns:p14="http://schemas.microsoft.com/office/powerpoint/2010/main" val="188145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SURPRISE S&amp;Y,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ISLR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SURPRISE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IVA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49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SURPRISE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xmlns="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SURPRISE S 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 DE IVA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98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09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EVORA,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just"/>
              <a:r>
                <a:rPr lang="es-ES" sz="1000" b="1" dirty="0">
                  <a:latin typeface="Times New Roman" pitchFamily="18" charset="0"/>
                </a:rPr>
                <a:t>                                         RIF J500705018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BUENO BARATO 2B,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J500988818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86766" y="0"/>
            <a:ext cx="2252663" cy="6858000"/>
            <a:chOff x="-5" y="0"/>
            <a:chExt cx="1419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5" y="170"/>
              <a:ext cx="1419" cy="308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ALIEMTOS EVORA, C.A.</a:t>
              </a:r>
            </a:p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J500705018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ISLR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ESTIMADAS</a:t>
              </a: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44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EVORA,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just"/>
              <a:r>
                <a:rPr lang="es-ES" sz="1000" b="1" dirty="0">
                  <a:latin typeface="Times New Roman" pitchFamily="18" charset="0"/>
                </a:rPr>
                <a:t>                                         RIF J500705018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COMPROBANTES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 DE IVA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211866" y="6463"/>
            <a:ext cx="2346325" cy="6858000"/>
            <a:chOff x="-61" y="0"/>
            <a:chExt cx="1478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xmlns="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" y="124"/>
              <a:ext cx="1478" cy="244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EVORA,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J500705018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 ISLR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XML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1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0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NOVIEMBRE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DICIEMBRE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1/1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2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JULIO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AGOSTO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4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FEBRERO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2022</a:t>
              </a: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1/1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2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SEPTIEMBRE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OCTUBRE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70891" y="0"/>
            <a:ext cx="2238375" cy="6858000"/>
            <a:chOff x="-15" y="0"/>
            <a:chExt cx="1410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15" y="124"/>
              <a:ext cx="1395" cy="207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JULIO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MAYO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22499" cy="6858000"/>
            <a:chOff x="3" y="0"/>
            <a:chExt cx="1400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8" y="285"/>
              <a:ext cx="1395" cy="294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AGOSTO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3" y="3202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xmlns="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07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JUNIO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xmlns="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3574264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2299</Words>
  <Application>Microsoft Office PowerPoint</Application>
  <PresentationFormat>Presentación en pantalla (4:3)</PresentationFormat>
  <Paragraphs>2093</Paragraphs>
  <Slides>45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CARPETA 1/1</vt:lpstr>
      <vt:lpstr>CARPETA 1/1</vt:lpstr>
      <vt:lpstr>CARPETA 1/1</vt:lpstr>
      <vt:lpstr>CARPETA 1/1</vt:lpstr>
      <vt:lpstr>CARPETA 1/1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Leila</dc:creator>
  <cp:lastModifiedBy>SISTEMA-1</cp:lastModifiedBy>
  <cp:revision>327</cp:revision>
  <cp:lastPrinted>2023-02-27T18:31:40Z</cp:lastPrinted>
  <dcterms:created xsi:type="dcterms:W3CDTF">2012-09-20T01:39:30Z</dcterms:created>
  <dcterms:modified xsi:type="dcterms:W3CDTF">2023-02-27T18:39:05Z</dcterms:modified>
</cp:coreProperties>
</file>