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01" r:id="rId3"/>
    <p:sldId id="300" r:id="rId4"/>
    <p:sldId id="306" r:id="rId5"/>
    <p:sldId id="307" r:id="rId6"/>
    <p:sldId id="303" r:id="rId7"/>
    <p:sldId id="304" r:id="rId8"/>
    <p:sldId id="302" r:id="rId9"/>
    <p:sldId id="291" r:id="rId10"/>
    <p:sldId id="296" r:id="rId11"/>
    <p:sldId id="293" r:id="rId12"/>
    <p:sldId id="305" r:id="rId13"/>
    <p:sldId id="295" r:id="rId14"/>
    <p:sldId id="297" r:id="rId15"/>
    <p:sldId id="258" r:id="rId16"/>
    <p:sldId id="282" r:id="rId17"/>
    <p:sldId id="292" r:id="rId18"/>
    <p:sldId id="294" r:id="rId19"/>
    <p:sldId id="259" r:id="rId20"/>
    <p:sldId id="260" r:id="rId21"/>
    <p:sldId id="268" r:id="rId22"/>
    <p:sldId id="261" r:id="rId23"/>
    <p:sldId id="264" r:id="rId24"/>
    <p:sldId id="290" r:id="rId25"/>
    <p:sldId id="273" r:id="rId26"/>
    <p:sldId id="274" r:id="rId27"/>
    <p:sldId id="299" r:id="rId28"/>
    <p:sldId id="277" r:id="rId29"/>
    <p:sldId id="262" r:id="rId30"/>
    <p:sldId id="263" r:id="rId31"/>
    <p:sldId id="265" r:id="rId32"/>
    <p:sldId id="266" r:id="rId33"/>
    <p:sldId id="267" r:id="rId34"/>
    <p:sldId id="270" r:id="rId35"/>
    <p:sldId id="272" r:id="rId36"/>
    <p:sldId id="281" r:id="rId37"/>
    <p:sldId id="275" r:id="rId38"/>
    <p:sldId id="276" r:id="rId39"/>
    <p:sldId id="284" r:id="rId40"/>
    <p:sldId id="279" r:id="rId41"/>
    <p:sldId id="285" r:id="rId42"/>
    <p:sldId id="288" r:id="rId43"/>
    <p:sldId id="287" r:id="rId44"/>
    <p:sldId id="298" r:id="rId45"/>
  </p:sldIdLst>
  <p:sldSz cx="9144000" cy="6858000" type="screen4x3"/>
  <p:notesSz cx="6735763" cy="9866313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2979"/>
          </a:xfrm>
          <a:prstGeom prst="rect">
            <a:avLst/>
          </a:prstGeom>
        </p:spPr>
        <p:txBody>
          <a:bodyPr vert="horz" lIns="88815" tIns="44407" rIns="88815" bIns="44407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874" y="1"/>
            <a:ext cx="2918375" cy="492979"/>
          </a:xfrm>
          <a:prstGeom prst="rect">
            <a:avLst/>
          </a:prstGeom>
        </p:spPr>
        <p:txBody>
          <a:bodyPr vert="horz" lIns="88815" tIns="44407" rIns="88815" bIns="44407" rtlCol="0"/>
          <a:lstStyle>
            <a:lvl1pPr algn="r">
              <a:defRPr sz="1200"/>
            </a:lvl1pPr>
          </a:lstStyle>
          <a:p>
            <a:fld id="{20C58774-3164-40B5-8F13-A6EE7B6D251C}" type="datetimeFigureOut">
              <a:rPr lang="es-VE" smtClean="0"/>
              <a:t>20/05/2022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815" tIns="44407" rIns="88815" bIns="44407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22" y="4685826"/>
            <a:ext cx="5389520" cy="4440177"/>
          </a:xfrm>
          <a:prstGeom prst="rect">
            <a:avLst/>
          </a:prstGeom>
        </p:spPr>
        <p:txBody>
          <a:bodyPr vert="horz" lIns="88815" tIns="44407" rIns="88815" bIns="4440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652"/>
            <a:ext cx="2918376" cy="492979"/>
          </a:xfrm>
          <a:prstGeom prst="rect">
            <a:avLst/>
          </a:prstGeom>
        </p:spPr>
        <p:txBody>
          <a:bodyPr vert="horz" lIns="88815" tIns="44407" rIns="88815" bIns="44407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874" y="9371652"/>
            <a:ext cx="2918375" cy="492979"/>
          </a:xfrm>
          <a:prstGeom prst="rect">
            <a:avLst/>
          </a:prstGeom>
        </p:spPr>
        <p:txBody>
          <a:bodyPr vert="horz" lIns="88815" tIns="44407" rIns="88815" bIns="44407" rtlCol="0" anchor="b"/>
          <a:lstStyle>
            <a:lvl1pPr algn="r">
              <a:defRPr sz="1200"/>
            </a:lvl1pPr>
          </a:lstStyle>
          <a:p>
            <a:fld id="{24C405B3-44CA-4DE3-BEFE-9A7E45EA531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726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05B3-44CA-4DE3-BEFE-9A7E45EA5318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0494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0488-F2CD-4DFF-B385-A94FD88A6D62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3F10-CBB2-4F6A-A624-7BA3C030DF4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5F31-6861-4FB9-94F0-99F8CFD8ABC3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A8AB-601E-4A56-A057-C0C8F45DCA4F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60E0-CC9F-42BB-9A22-3A46AAF0EACF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C1A9-FB0A-4C0A-A91D-B470141A17A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FD6E-1A10-46F5-87C9-4E4703CC84BA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7A12-B2E8-44BE-927C-99722DA3467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32B-B44C-4626-8AE9-64EF42767EE1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AA00-C297-499D-84AA-B746B7D66A6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5EB3-661D-4500-A646-496D3F7EC349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3904-610B-4DEC-8510-A4792284197B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19BB-19A6-4002-9357-95F7AE5E1D75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1908-8B30-4397-90DD-3559F384B124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3CBA-9345-41C8-BC64-59B3D1762EA5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32C2-CF52-4822-A490-FD4E85FD895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5731-D648-4B27-BD49-E672A496445D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828F-FCFE-49A9-BFAE-D847022C565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DE6-B6A8-4BDB-8A4C-905E57821E44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1897-29FE-4611-97AE-E8D8C196395A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8FCB-06EB-4F4C-B4B4-B59107EF3B5A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7D2D-7F57-4D33-9929-00E196CE9EC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1945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10DAC-F4BE-46C7-841B-BC7F5AFFC82C}" type="datetimeFigureOut">
              <a:rPr lang="es-VE"/>
              <a:pPr>
                <a:defRPr/>
              </a:pPr>
              <a:t>20/05/2022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670F8-39CE-4985-8FA1-C8BDA2482D7C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.wmf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9.png"/><Relationship Id="rId4" Type="http://schemas.openxmlformats.org/officeDocument/2006/relationships/image" Target="../media/image1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1.jpg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ve/url?url=http://agropecuariossena.blogspot.com/2010_06_01_archive.html&amp;rct=j&amp;frm=1&amp;q=&amp;esrc=s&amp;sa=U&amp;ei=sGjzU5rwD6i58gGpmIC4Aw&amp;ved=0CDIQ9QEwDw&amp;sig2=hwHrX7S5VYYsN3yHKEvUdA&amp;usg=AFQjCNEJ9A5Z6mLc8MvV8bx5tTrtz_M-iw" TargetMode="External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.w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ve/url?url=http://agropecuariossena.blogspot.com/2010_06_01_archive.html&amp;rct=j&amp;frm=1&amp;q=&amp;esrc=s&amp;sa=U&amp;ei=sGjzU5rwD6i58gGpmIC4Aw&amp;ved=0CDIQ9QEwDw&amp;sig2=hwHrX7S5VYYsN3yHKEvUdA&amp;usg=AFQjCNEJ9A5Z6mLc8MvV8bx5tTrtz_M-iw" TargetMode="External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.wmf"/><Relationship Id="rId9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7.tiff"/><Relationship Id="rId4" Type="http://schemas.openxmlformats.org/officeDocument/2006/relationships/image" Target="../media/image1.wmf"/><Relationship Id="rId9" Type="http://schemas.openxmlformats.org/officeDocument/2006/relationships/image" Target="../media/image16.tif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.wmf"/><Relationship Id="rId9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69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6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 DE           ALIMENTOS HITO,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70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75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 DE           ALIMENTOS HITO,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2016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2017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2018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2019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71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58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 DE           ALIMENTOS HITO, C.A.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2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72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7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 DE           ALIMENTOS HITO,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COMPROBANTES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DE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RETENCIONES 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DE IVA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27384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1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FARMA STOP,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J299951870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1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4"/>
              <a:ext cx="1525" cy="219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ALIMENTOS HITO,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J307958707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770688" y="-171400"/>
            <a:ext cx="2481261" cy="7029400"/>
            <a:chOff x="-66" y="0"/>
            <a:chExt cx="1563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1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-66" y="346"/>
              <a:ext cx="1563" cy="295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AUTOMERCADO EXPRESS 2707, C.A.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J406700827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1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30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DIARIO AVANCE DE LOS TEQUES, C.A.</a:t>
              </a:r>
            </a:p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RIF J002185252</a:t>
              </a:r>
              <a:endParaRPr lang="es-ES" sz="12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103743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2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FEBRERO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MARZO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2022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2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6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 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DESDE 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ENERO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HASTA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 JULIO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2021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2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MARZO</a:t>
              </a:r>
            </a:p>
            <a:p>
              <a:pPr algn="ctr"/>
              <a:r>
                <a:rPr lang="es-ES_tradnl" b="1" dirty="0">
                  <a:latin typeface="+mn-lt"/>
                </a:rPr>
                <a:t>Y</a:t>
              </a:r>
            </a:p>
            <a:p>
              <a:pPr algn="ctr"/>
              <a:r>
                <a:rPr lang="es-ES_tradnl" b="1" dirty="0">
                  <a:latin typeface="+mn-lt"/>
                </a:rPr>
                <a:t>ABRIL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2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67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DESDE 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AGOSTO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HASTA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DICIEMBRE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2021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382487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496278" y="0"/>
            <a:ext cx="2343151" cy="6858000"/>
            <a:chOff x="-62" y="0"/>
            <a:chExt cx="1476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0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-62" y="128"/>
              <a:ext cx="1476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IMPORTACIONES BG,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 smtClean="0">
                  <a:latin typeface="Times New Roman" pitchFamily="18" charset="0"/>
                </a:rPr>
                <a:t>J311734511</a:t>
              </a:r>
              <a:endParaRPr lang="es-ES" sz="1200" b="1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IMPUESTOS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0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IMPORTACIONES BG 2004,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 smtClean="0">
                  <a:latin typeface="Times New Roman" pitchFamily="18" charset="0"/>
                </a:rPr>
                <a:t>J311734511</a:t>
              </a:r>
              <a:endParaRPr lang="es-ES" sz="1200" b="1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</a:t>
              </a:r>
              <a:endParaRPr lang="es-ES_tradnl" b="1" dirty="0" smtClean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MAYO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2021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0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MARZO</a:t>
              </a:r>
            </a:p>
            <a:p>
              <a:pPr algn="ctr"/>
              <a:r>
                <a:rPr lang="es-ES_tradnl" b="1" dirty="0">
                  <a:latin typeface="+mn-lt"/>
                </a:rPr>
                <a:t>Y</a:t>
              </a:r>
            </a:p>
            <a:p>
              <a:pPr algn="ctr"/>
              <a:r>
                <a:rPr lang="es-ES_tradnl" b="1" dirty="0">
                  <a:latin typeface="+mn-lt"/>
                </a:rPr>
                <a:t>ABRIL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243616" y="6463"/>
            <a:ext cx="2279650" cy="6858000"/>
            <a:chOff x="-41" y="0"/>
            <a:chExt cx="1436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0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" y="124"/>
              <a:ext cx="1436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IMPORTACIONES BG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 smtClean="0">
                  <a:latin typeface="Times New Roman" pitchFamily="18" charset="0"/>
                </a:rPr>
                <a:t>J311734511</a:t>
              </a:r>
              <a:endParaRPr lang="es-ES" sz="1200" b="1" dirty="0">
                <a:latin typeface="Times New Roman" pitchFamily="18" charset="0"/>
              </a:endParaRP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JUNIO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A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DICIEMBRE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2021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128008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FEBRERO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ABASTO LORONA TTY,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J299867578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2019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2020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MARZO</a:t>
              </a:r>
            </a:p>
            <a:p>
              <a:pPr algn="ctr"/>
              <a:r>
                <a:rPr lang="es-ES_tradnl" b="1" dirty="0">
                  <a:latin typeface="+mn-lt"/>
                </a:rPr>
                <a:t>Y</a:t>
              </a:r>
            </a:p>
            <a:p>
              <a:pPr algn="ctr"/>
              <a:r>
                <a:rPr lang="es-ES_tradnl" b="1" dirty="0">
                  <a:latin typeface="+mn-lt"/>
                </a:rPr>
                <a:t>ABRIL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0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 DE CARNES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MIQUILEN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J412978640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NOVIEMBRE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DICIEMBRE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2020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92718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ABASTO LORONA TTY,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J299867578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2465388" y="25070"/>
            <a:ext cx="2420938" cy="6858000"/>
            <a:chOff x="-90" y="0"/>
            <a:chExt cx="1525" cy="4320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-90" y="128"/>
              <a:ext cx="1525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ABASTO LORONA TTY, C.A.</a:t>
              </a:r>
            </a:p>
            <a:p>
              <a:pPr algn="ctr"/>
              <a:endParaRPr lang="es-ES" sz="1200" b="1" dirty="0">
                <a:latin typeface="Times New Roman" pitchFamily="18" charset="0"/>
              </a:endParaRP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J299867578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EJERCICIO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9520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4719638" y="0"/>
            <a:ext cx="2209800" cy="6858000"/>
            <a:chOff x="3" y="0"/>
            <a:chExt cx="1392" cy="4320"/>
          </a:xfrm>
        </p:grpSpPr>
        <p:graphicFrame>
          <p:nvGraphicFramePr>
            <p:cNvPr id="1434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6" name="Imagen" r:id="rId4" imgW="707040" imgH="759960" progId="">
                    <p:embed/>
                  </p:oleObj>
                </mc:Choice>
                <mc:Fallback>
                  <p:oleObj name="Imagen" r:id="rId4" imgW="707040" imgH="759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7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8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9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80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81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62187" cy="6858000"/>
            <a:chOff x="3" y="0"/>
            <a:chExt cx="142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7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9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GRUPO ODONTOLOGICO SAUDE DENTAL 2014,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 smtClean="0">
                  <a:latin typeface="Times New Roman" pitchFamily="18" charset="0"/>
                </a:rPr>
                <a:t>ALCALDIA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5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4" name="Group 25"/>
          <p:cNvGrpSpPr>
            <a:grpSpLocks/>
          </p:cNvGrpSpPr>
          <p:nvPr/>
        </p:nvGrpSpPr>
        <p:grpSpPr bwMode="auto">
          <a:xfrm>
            <a:off x="2443163" y="0"/>
            <a:ext cx="2209800" cy="6858000"/>
            <a:chOff x="3" y="0"/>
            <a:chExt cx="1392" cy="432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8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6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7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8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9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0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5" name="Group 35"/>
          <p:cNvGrpSpPr>
            <a:grpSpLocks/>
          </p:cNvGrpSpPr>
          <p:nvPr/>
        </p:nvGrpSpPr>
        <p:grpSpPr bwMode="auto">
          <a:xfrm>
            <a:off x="6934200" y="0"/>
            <a:ext cx="2209800" cy="6858000"/>
            <a:chOff x="3" y="0"/>
            <a:chExt cx="1392" cy="4320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9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2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3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4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65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2428875" y="1714500"/>
            <a:ext cx="2205038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 2014,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IGTF 3%</a:t>
            </a:r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2" name="51 CuadroTexto"/>
          <p:cNvSpPr txBox="1">
            <a:spLocks noChangeArrowheads="1"/>
          </p:cNvSpPr>
          <p:nvPr/>
        </p:nvSpPr>
        <p:spPr bwMode="auto">
          <a:xfrm>
            <a:off x="2786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</a:t>
            </a:r>
            <a:r>
              <a:rPr lang="es-ES_tradnl" dirty="0">
                <a:latin typeface="Calibri" pitchFamily="34" charset="0"/>
              </a:rPr>
              <a:t>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3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4633913" y="1714500"/>
            <a:ext cx="2295526" cy="267765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 2014,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938963" y="1714500"/>
            <a:ext cx="2205037" cy="35394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 2014, C.A.</a:t>
            </a:r>
          </a:p>
          <a:p>
            <a:pPr algn="ctr"/>
            <a:endParaRPr lang="es-ES" sz="1600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ISLR 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6" name="55 CuadroTexto"/>
          <p:cNvSpPr txBox="1">
            <a:spLocks noChangeArrowheads="1"/>
          </p:cNvSpPr>
          <p:nvPr/>
        </p:nvSpPr>
        <p:spPr bwMode="auto">
          <a:xfrm>
            <a:off x="7286625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7" name="56 CuadroTexto"/>
          <p:cNvSpPr txBox="1">
            <a:spLocks noChangeArrowheads="1"/>
          </p:cNvSpPr>
          <p:nvPr/>
        </p:nvSpPr>
        <p:spPr bwMode="auto">
          <a:xfrm>
            <a:off x="642938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58" name="57 CuadroTexto"/>
          <p:cNvSpPr txBox="1">
            <a:spLocks noChangeArrowheads="1"/>
          </p:cNvSpPr>
          <p:nvPr/>
        </p:nvSpPr>
        <p:spPr bwMode="auto">
          <a:xfrm>
            <a:off x="2857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59" name="58 CuadroTexto"/>
          <p:cNvSpPr txBox="1">
            <a:spLocks noChangeArrowheads="1"/>
          </p:cNvSpPr>
          <p:nvPr/>
        </p:nvSpPr>
        <p:spPr bwMode="auto">
          <a:xfrm>
            <a:off x="5143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60" name="59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pic>
        <p:nvPicPr>
          <p:cNvPr id="15062" name="Picture 7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97633"/>
            <a:ext cx="2076450" cy="13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3" name="Picture 7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2" y="97633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64" name="Picture 7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42" y="97632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65" name="Picture 7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4" y="79647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4719638" y="0"/>
            <a:ext cx="2209800" cy="6858000"/>
            <a:chOff x="3" y="0"/>
            <a:chExt cx="1392" cy="4320"/>
          </a:xfrm>
        </p:grpSpPr>
        <p:graphicFrame>
          <p:nvGraphicFramePr>
            <p:cNvPr id="1434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1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7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8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9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80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81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62187" cy="6858000"/>
            <a:chOff x="3" y="0"/>
            <a:chExt cx="142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2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91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AMERICAN OIL,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EJERCICIO</a:t>
              </a:r>
            </a:p>
            <a:p>
              <a:pPr algn="ctr"/>
              <a:r>
                <a:rPr lang="es-ES_tradnl" b="1" dirty="0" smtClean="0">
                  <a:latin typeface="Times New Roman" pitchFamily="18" charset="0"/>
                </a:rPr>
                <a:t>2021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5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4" name="Group 25"/>
          <p:cNvGrpSpPr>
            <a:grpSpLocks/>
          </p:cNvGrpSpPr>
          <p:nvPr/>
        </p:nvGrpSpPr>
        <p:grpSpPr bwMode="auto">
          <a:xfrm>
            <a:off x="2443163" y="0"/>
            <a:ext cx="2209800" cy="6858000"/>
            <a:chOff x="3" y="0"/>
            <a:chExt cx="1392" cy="432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3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6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7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8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9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0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4345" name="Group 35"/>
          <p:cNvGrpSpPr>
            <a:grpSpLocks/>
          </p:cNvGrpSpPr>
          <p:nvPr/>
        </p:nvGrpSpPr>
        <p:grpSpPr bwMode="auto">
          <a:xfrm>
            <a:off x="6934200" y="0"/>
            <a:ext cx="2209800" cy="6858000"/>
            <a:chOff x="3" y="0"/>
            <a:chExt cx="1392" cy="4320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4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2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3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64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65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2428875" y="1714500"/>
            <a:ext cx="2205038" cy="3046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DISTRIBUIDORA AMERICAN OIL,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2" name="51 CuadroTexto"/>
          <p:cNvSpPr txBox="1">
            <a:spLocks noChangeArrowheads="1"/>
          </p:cNvSpPr>
          <p:nvPr/>
        </p:nvSpPr>
        <p:spPr bwMode="auto">
          <a:xfrm>
            <a:off x="2786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3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4633913" y="1714500"/>
            <a:ext cx="2295526" cy="29238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 2014, C.A.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RET ISLR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XML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938963" y="1714500"/>
            <a:ext cx="2205037" cy="35394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GRUPO ODONTOLOGICO SAUDE DENTAL 2014, C.A.</a:t>
            </a:r>
          </a:p>
          <a:p>
            <a:pPr algn="ctr"/>
            <a:endParaRPr lang="es-ES" sz="1600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pPr algn="ctr"/>
            <a:endParaRPr lang="es-ES_tradnl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ISLR 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4356" name="55 CuadroTexto"/>
          <p:cNvSpPr txBox="1">
            <a:spLocks noChangeArrowheads="1"/>
          </p:cNvSpPr>
          <p:nvPr/>
        </p:nvSpPr>
        <p:spPr bwMode="auto">
          <a:xfrm>
            <a:off x="7286625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7" name="56 CuadroTexto"/>
          <p:cNvSpPr txBox="1">
            <a:spLocks noChangeArrowheads="1"/>
          </p:cNvSpPr>
          <p:nvPr/>
        </p:nvSpPr>
        <p:spPr bwMode="auto">
          <a:xfrm>
            <a:off x="642938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41127729-0</a:t>
            </a:r>
          </a:p>
        </p:txBody>
      </p:sp>
      <p:sp>
        <p:nvSpPr>
          <p:cNvPr id="14358" name="57 CuadroTexto"/>
          <p:cNvSpPr txBox="1">
            <a:spLocks noChangeArrowheads="1"/>
          </p:cNvSpPr>
          <p:nvPr/>
        </p:nvSpPr>
        <p:spPr bwMode="auto">
          <a:xfrm>
            <a:off x="2857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41127729-0</a:t>
            </a:r>
          </a:p>
        </p:txBody>
      </p:sp>
      <p:sp>
        <p:nvSpPr>
          <p:cNvPr id="14359" name="58 CuadroTexto"/>
          <p:cNvSpPr txBox="1">
            <a:spLocks noChangeArrowheads="1"/>
          </p:cNvSpPr>
          <p:nvPr/>
        </p:nvSpPr>
        <p:spPr bwMode="auto">
          <a:xfrm>
            <a:off x="5143500" y="1428750"/>
            <a:ext cx="150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sp>
        <p:nvSpPr>
          <p:cNvPr id="14360" name="59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40438833-8</a:t>
            </a:r>
          </a:p>
        </p:txBody>
      </p:sp>
      <p:pic>
        <p:nvPicPr>
          <p:cNvPr id="15064" name="Picture 7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42" y="97632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65" name="Picture 7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4" y="79647"/>
            <a:ext cx="207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n para DISTRIBUIDORA AMERICAN 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4783"/>
            <a:ext cx="2182812" cy="13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31"/>
            <a:ext cx="1993262" cy="139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62187" cy="6858000"/>
            <a:chOff x="3" y="0"/>
            <a:chExt cx="142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91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AMERICAN OIL,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EJERCICIO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2020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5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4357" name="56 CuadroTexto"/>
          <p:cNvSpPr txBox="1">
            <a:spLocks noChangeArrowheads="1"/>
          </p:cNvSpPr>
          <p:nvPr/>
        </p:nvSpPr>
        <p:spPr bwMode="auto">
          <a:xfrm>
            <a:off x="642938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41127729-0</a:t>
            </a:r>
          </a:p>
        </p:txBody>
      </p:sp>
      <p:sp>
        <p:nvSpPr>
          <p:cNvPr id="2" name="AutoShape 2" descr="Resultado de imagen para DISTRIBUIDORA AMERICAN 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4783"/>
            <a:ext cx="2182812" cy="13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66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157163" y="0"/>
            <a:ext cx="2230437" cy="6858000"/>
            <a:chOff x="3" y="0"/>
            <a:chExt cx="1405" cy="4320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9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1" name="Text Box 17"/>
            <p:cNvSpPr txBox="1">
              <a:spLocks noChangeArrowheads="1"/>
            </p:cNvSpPr>
            <p:nvPr/>
          </p:nvSpPr>
          <p:spPr bwMode="auto">
            <a:xfrm>
              <a:off x="19" y="5"/>
              <a:ext cx="1389" cy="255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PABLO ANTONIO DA SILVA FELICIO</a:t>
              </a:r>
            </a:p>
            <a:p>
              <a:pPr algn="ctr"/>
              <a:r>
                <a:rPr lang="es-ES" sz="1200" b="1" dirty="0">
                  <a:latin typeface="Times New Roman" pitchFamily="18" charset="0"/>
                </a:rPr>
                <a:t>V193782414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DECLARACION DE ISLR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437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4346" name="45 CuadroTexto"/>
          <p:cNvSpPr txBox="1">
            <a:spLocks noChangeArrowheads="1"/>
          </p:cNvSpPr>
          <p:nvPr/>
        </p:nvSpPr>
        <p:spPr bwMode="auto">
          <a:xfrm>
            <a:off x="500064" y="4786313"/>
            <a:ext cx="156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AutoShape 2" descr="Resultado de imagen para DISTRIBUIDORA AMERICAN 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938"/>
            <a:ext cx="2352675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5 CuadroTexto"/>
          <p:cNvSpPr txBox="1">
            <a:spLocks noChangeArrowheads="1"/>
          </p:cNvSpPr>
          <p:nvPr/>
        </p:nvSpPr>
        <p:spPr bwMode="auto">
          <a:xfrm>
            <a:off x="2915816" y="4786313"/>
            <a:ext cx="156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2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2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77788" y="0"/>
            <a:ext cx="2262187" cy="6858000"/>
            <a:chOff x="3" y="0"/>
            <a:chExt cx="1425" cy="4320"/>
          </a:xfrm>
        </p:grpSpPr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2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5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14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HIPER MODELO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</a:rPr>
                <a:t>NOVIEMBRE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5396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7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8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9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5400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5368" name="Group 25"/>
          <p:cNvGrpSpPr>
            <a:grpSpLocks/>
          </p:cNvGrpSpPr>
          <p:nvPr/>
        </p:nvGrpSpPr>
        <p:grpSpPr bwMode="auto">
          <a:xfrm>
            <a:off x="2362200" y="0"/>
            <a:ext cx="2209800" cy="6858000"/>
            <a:chOff x="3" y="0"/>
            <a:chExt cx="1392" cy="4320"/>
          </a:xfrm>
        </p:grpSpPr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2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1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2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93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5394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5369" name="Group 35"/>
          <p:cNvGrpSpPr>
            <a:grpSpLocks/>
          </p:cNvGrpSpPr>
          <p:nvPr/>
        </p:nvGrpSpPr>
        <p:grpSpPr bwMode="auto">
          <a:xfrm>
            <a:off x="6858000" y="0"/>
            <a:ext cx="2209800" cy="6858000"/>
            <a:chOff x="3" y="0"/>
            <a:chExt cx="1392" cy="4320"/>
          </a:xfrm>
        </p:grpSpPr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2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5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86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87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5388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5389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5370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02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2357438" y="1714500"/>
            <a:ext cx="2205037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HIPER MODELO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</a:t>
            </a:r>
            <a:r>
              <a:rPr lang="es-ES" sz="1400" dirty="0">
                <a:latin typeface="Times New Roman" pitchFamily="18" charset="0"/>
              </a:rPr>
              <a:t> </a:t>
            </a:r>
            <a:endParaRPr lang="es-ES_tradnl" sz="1400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5372" name="51 CuadroTexto"/>
          <p:cNvSpPr txBox="1">
            <a:spLocks noChangeArrowheads="1"/>
          </p:cNvSpPr>
          <p:nvPr/>
        </p:nvSpPr>
        <p:spPr bwMode="auto">
          <a:xfrm>
            <a:off x="2484438" y="4797425"/>
            <a:ext cx="1782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01</a:t>
            </a:r>
          </a:p>
          <a:p>
            <a:pPr algn="ctr"/>
            <a:r>
              <a:rPr lang="es-ES_tradnl" dirty="0">
                <a:latin typeface="Calibri" pitchFamily="34" charset="0"/>
              </a:rPr>
              <a:t>    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6938963" y="1714500"/>
            <a:ext cx="2205037" cy="338554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HIPER MODELO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</a:t>
            </a:r>
          </a:p>
          <a:p>
            <a:pPr algn="ctr"/>
            <a:r>
              <a:rPr lang="es-ES_tradnl" b="1">
                <a:latin typeface="Calibri" pitchFamily="34" charset="0"/>
              </a:rPr>
              <a:t>2020</a:t>
            </a:r>
            <a:endParaRPr lang="es-ES_tradnl" b="1" dirty="0">
              <a:latin typeface="Calibri" pitchFamily="34" charset="0"/>
            </a:endParaRPr>
          </a:p>
          <a:p>
            <a:pPr algn="ctr"/>
            <a:r>
              <a:rPr lang="es-ES_tradnl" b="1" dirty="0">
                <a:latin typeface="Calibri" pitchFamily="34" charset="0"/>
              </a:rPr>
              <a:t> </a:t>
            </a: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5376" name="55 CuadroTexto"/>
          <p:cNvSpPr txBox="1">
            <a:spLocks noChangeArrowheads="1"/>
          </p:cNvSpPr>
          <p:nvPr/>
        </p:nvSpPr>
        <p:spPr bwMode="auto">
          <a:xfrm>
            <a:off x="7255668" y="47863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Calibri" pitchFamily="34" charset="0"/>
              </a:rPr>
              <a:t>CARPETA  02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537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500063"/>
            <a:ext cx="1931987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8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571500"/>
            <a:ext cx="1931987" cy="785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5381" name="48 CuadroTexto"/>
          <p:cNvSpPr txBox="1">
            <a:spLocks noChangeArrowheads="1"/>
          </p:cNvSpPr>
          <p:nvPr/>
        </p:nvSpPr>
        <p:spPr bwMode="auto">
          <a:xfrm>
            <a:off x="571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5382" name="49 CuadroTexto"/>
          <p:cNvSpPr txBox="1">
            <a:spLocks noChangeArrowheads="1"/>
          </p:cNvSpPr>
          <p:nvPr/>
        </p:nvSpPr>
        <p:spPr bwMode="auto">
          <a:xfrm>
            <a:off x="2857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 </a:t>
            </a:r>
            <a:r>
              <a:rPr lang="es-ES" sz="1100" b="1" dirty="0"/>
              <a:t>30810252-0</a:t>
            </a:r>
          </a:p>
        </p:txBody>
      </p:sp>
      <p:sp>
        <p:nvSpPr>
          <p:cNvPr id="15384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-13133"/>
            <a:ext cx="2262187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571499"/>
            <a:ext cx="19319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99" y="1428750"/>
            <a:ext cx="1500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95813" y="1666585"/>
            <a:ext cx="22383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HIPER MODELO</a:t>
            </a:r>
          </a:p>
          <a:p>
            <a:pPr algn="ctr"/>
            <a:endParaRPr lang="es-ES" dirty="0">
              <a:latin typeface="Times New Roman" pitchFamily="18" charset="0"/>
            </a:endParaRPr>
          </a:p>
          <a:p>
            <a:pPr algn="ctr"/>
            <a:r>
              <a:rPr lang="es-ES" dirty="0">
                <a:latin typeface="Times New Roman" pitchFamily="18" charset="0"/>
              </a:rPr>
              <a:t>CONTABILIDAD </a:t>
            </a:r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endParaRPr lang="es-ES_tradnl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2021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 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1" name="55 CuadroTexto"/>
          <p:cNvSpPr txBox="1">
            <a:spLocks noChangeArrowheads="1"/>
          </p:cNvSpPr>
          <p:nvPr/>
        </p:nvSpPr>
        <p:spPr bwMode="auto">
          <a:xfrm>
            <a:off x="4983738" y="4509120"/>
            <a:ext cx="157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01/02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6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88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58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 ISLR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3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PROMOCIONES Y VALORES LOS TEQUES, C.A.</a:t>
              </a: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(C.C. HITO)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98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77788" y="0"/>
            <a:ext cx="2262187" cy="6858000"/>
            <a:chOff x="3" y="0"/>
            <a:chExt cx="1425" cy="4320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Text Box 17"/>
            <p:cNvSpPr txBox="1">
              <a:spLocks noChangeArrowheads="1"/>
            </p:cNvSpPr>
            <p:nvPr/>
          </p:nvSpPr>
          <p:spPr bwMode="auto">
            <a:xfrm>
              <a:off x="39" y="1080"/>
              <a:ext cx="1389" cy="215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b="1" dirty="0">
                  <a:latin typeface="Times New Roman" pitchFamily="18" charset="0"/>
                </a:rPr>
                <a:t>HIPER MODELO</a:t>
              </a:r>
            </a:p>
            <a:p>
              <a:pPr algn="ctr"/>
              <a:r>
                <a:rPr lang="es-ES" b="1" dirty="0">
                  <a:latin typeface="Times New Roman" pitchFamily="18" charset="0"/>
                  <a:cs typeface="Times New Roman" pitchFamily="18" charset="0"/>
                </a:rPr>
                <a:t>CONTABILIDAD</a:t>
              </a:r>
              <a:endParaRPr lang="es-ES_tradnl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endParaRPr lang="es-ES_tradnl" b="1" dirty="0">
                <a:latin typeface="Times New Roman" pitchFamily="18" charset="0"/>
              </a:endParaRPr>
            </a:p>
            <a:p>
              <a:r>
                <a:rPr lang="es-ES_tradnl" b="1" dirty="0">
                  <a:latin typeface="Times New Roman" pitchFamily="18" charset="0"/>
                </a:rPr>
                <a:t>DECLARACIONES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COMPROBANTES DE RETENCIONES DE IVA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6420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1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2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3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4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2" name="Group 25"/>
          <p:cNvGrpSpPr>
            <a:grpSpLocks/>
          </p:cNvGrpSpPr>
          <p:nvPr/>
        </p:nvGrpSpPr>
        <p:grpSpPr bwMode="auto">
          <a:xfrm>
            <a:off x="2362200" y="0"/>
            <a:ext cx="2209800" cy="6858000"/>
            <a:chOff x="3" y="0"/>
            <a:chExt cx="1392" cy="4320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5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6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7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8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4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2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70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500063"/>
            <a:ext cx="1931987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571500"/>
            <a:ext cx="1931987" cy="785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6402" name="48 CuadroTexto"/>
          <p:cNvSpPr txBox="1">
            <a:spLocks noChangeArrowheads="1"/>
          </p:cNvSpPr>
          <p:nvPr/>
        </p:nvSpPr>
        <p:spPr bwMode="auto">
          <a:xfrm>
            <a:off x="571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3" name="49 CuadroTexto"/>
          <p:cNvSpPr txBox="1">
            <a:spLocks noChangeArrowheads="1"/>
          </p:cNvSpPr>
          <p:nvPr/>
        </p:nvSpPr>
        <p:spPr bwMode="auto">
          <a:xfrm>
            <a:off x="2857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6" name="Text Box 17"/>
          <p:cNvSpPr txBox="1">
            <a:spLocks noChangeArrowheads="1"/>
          </p:cNvSpPr>
          <p:nvPr/>
        </p:nvSpPr>
        <p:spPr bwMode="auto">
          <a:xfrm>
            <a:off x="2339975" y="1773238"/>
            <a:ext cx="2205038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COMPROBANTES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 IVA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45014" y="1773238"/>
            <a:ext cx="23034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COMPROBANTES DE 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RETENCIONES 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 IVA</a:t>
            </a: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COMPROBANTES DE 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 DE IVA</a:t>
            </a:r>
          </a:p>
        </p:txBody>
      </p:sp>
      <p:sp>
        <p:nvSpPr>
          <p:cNvPr id="43" name="45 CuadroTexto"/>
          <p:cNvSpPr txBox="1">
            <a:spLocks noChangeArrowheads="1"/>
          </p:cNvSpPr>
          <p:nvPr/>
        </p:nvSpPr>
        <p:spPr bwMode="auto">
          <a:xfrm>
            <a:off x="2764848" y="477895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3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4" name="45 CuadroTexto"/>
          <p:cNvSpPr txBox="1">
            <a:spLocks noChangeArrowheads="1"/>
          </p:cNvSpPr>
          <p:nvPr/>
        </p:nvSpPr>
        <p:spPr bwMode="auto">
          <a:xfrm>
            <a:off x="4929621" y="4820949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4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5" name="45 CuadroTexto"/>
          <p:cNvSpPr txBox="1">
            <a:spLocks noChangeArrowheads="1"/>
          </p:cNvSpPr>
          <p:nvPr/>
        </p:nvSpPr>
        <p:spPr bwMode="auto">
          <a:xfrm>
            <a:off x="7123112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5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77788" y="0"/>
            <a:ext cx="2262188" cy="6858000"/>
            <a:chOff x="3" y="0"/>
            <a:chExt cx="1425" cy="4320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Text Box 17"/>
            <p:cNvSpPr txBox="1">
              <a:spLocks noChangeArrowheads="1"/>
            </p:cNvSpPr>
            <p:nvPr/>
          </p:nvSpPr>
          <p:spPr bwMode="auto">
            <a:xfrm>
              <a:off x="3" y="1080"/>
              <a:ext cx="1425" cy="232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latin typeface="Times New Roman" pitchFamily="18" charset="0"/>
                </a:rPr>
                <a:t>HIPER MODELO</a:t>
              </a:r>
            </a:p>
            <a:p>
              <a:pPr algn="ctr"/>
              <a:r>
                <a:rPr lang="es-ES" b="1" dirty="0">
                  <a:latin typeface="Times New Roman" pitchFamily="18" charset="0"/>
                  <a:cs typeface="Times New Roman" pitchFamily="18" charset="0"/>
                </a:rPr>
                <a:t>CONTABILIDAD</a:t>
              </a:r>
              <a:endParaRPr lang="es-ES_tradnl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CONTRIBUYENTE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ESPECIAL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DECLARACIONES DE IVA</a:t>
              </a:r>
            </a:p>
            <a:p>
              <a:pPr algn="ctr"/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LIBROS DE COMPRA Y VENTAS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2020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6420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1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2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3" name="Line 2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4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2" name="Group 25"/>
          <p:cNvGrpSpPr>
            <a:grpSpLocks/>
          </p:cNvGrpSpPr>
          <p:nvPr/>
        </p:nvGrpSpPr>
        <p:grpSpPr bwMode="auto">
          <a:xfrm>
            <a:off x="2362200" y="0"/>
            <a:ext cx="2209800" cy="6858000"/>
            <a:chOff x="3" y="0"/>
            <a:chExt cx="1392" cy="4320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Rectangle 2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5" name="Rectangle 2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6" name="Rectangle 3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7" name="Line 3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8" name="Line 3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1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1639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70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500063"/>
            <a:ext cx="1931987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500063"/>
            <a:ext cx="1931988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40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571500"/>
            <a:ext cx="1931987" cy="785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6402" name="48 CuadroTexto"/>
          <p:cNvSpPr txBox="1">
            <a:spLocks noChangeArrowheads="1"/>
          </p:cNvSpPr>
          <p:nvPr/>
        </p:nvSpPr>
        <p:spPr bwMode="auto">
          <a:xfrm>
            <a:off x="571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3" name="49 CuadroTexto"/>
          <p:cNvSpPr txBox="1">
            <a:spLocks noChangeArrowheads="1"/>
          </p:cNvSpPr>
          <p:nvPr/>
        </p:nvSpPr>
        <p:spPr bwMode="auto">
          <a:xfrm>
            <a:off x="2857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/>
              <a:t>J </a:t>
            </a:r>
            <a:r>
              <a:rPr lang="es-ES" sz="1100" b="1"/>
              <a:t>30810252-0</a:t>
            </a:r>
          </a:p>
        </p:txBody>
      </p:sp>
      <p:sp>
        <p:nvSpPr>
          <p:cNvPr id="16406" name="Text Box 17"/>
          <p:cNvSpPr txBox="1">
            <a:spLocks noChangeArrowheads="1"/>
          </p:cNvSpPr>
          <p:nvPr/>
        </p:nvSpPr>
        <p:spPr bwMode="auto">
          <a:xfrm>
            <a:off x="2339975" y="1773238"/>
            <a:ext cx="2205038" cy="34163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CONTRIBUYENTE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ESPECIAL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 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COMPRA Y VENTAS</a:t>
            </a:r>
          </a:p>
          <a:p>
            <a:pPr algn="ctr"/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45014" y="1773238"/>
            <a:ext cx="23034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CONTRIBUYENTE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ESPECIAL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INFORME DE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HIPER MODELO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CONTRIBUYENTE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ESPECIAL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INFORME DE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</p:txBody>
      </p:sp>
      <p:sp>
        <p:nvSpPr>
          <p:cNvPr id="44" name="45 CuadroTexto"/>
          <p:cNvSpPr txBox="1">
            <a:spLocks noChangeArrowheads="1"/>
          </p:cNvSpPr>
          <p:nvPr/>
        </p:nvSpPr>
        <p:spPr bwMode="auto">
          <a:xfrm>
            <a:off x="4929621" y="4820949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05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5" name="45 CuadroTexto"/>
          <p:cNvSpPr txBox="1">
            <a:spLocks noChangeArrowheads="1"/>
          </p:cNvSpPr>
          <p:nvPr/>
        </p:nvSpPr>
        <p:spPr bwMode="auto">
          <a:xfrm>
            <a:off x="7123112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06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9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67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68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2020</a:t>
            </a:r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7"/>
            <a:ext cx="2438973" cy="28007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DECLACIONES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COMPRAS Y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34163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CONTABILIDAD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DE IVA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LIBROS DE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COMPRAS Y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VENTAS</a:t>
            </a:r>
          </a:p>
          <a:p>
            <a:pPr algn="ctr"/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" b="1" dirty="0">
              <a:latin typeface="Times New Roman" pitchFamily="18" charset="0"/>
            </a:endParaRPr>
          </a:p>
        </p:txBody>
      </p:sp>
      <p:pic>
        <p:nvPicPr>
          <p:cNvPr id="4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29174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73" y="322897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6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0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37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53" y="358602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" y="318306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66254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COMPRAS Y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</a:rPr>
              <a:t>2019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72580" y="1956729"/>
            <a:ext cx="2438971" cy="338554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b="1" dirty="0">
              <a:latin typeface="Times New Roman" pitchFamily="18" charset="0"/>
            </a:endParaRP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LIBROS DE 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COMPRAS Y</a:t>
            </a:r>
          </a:p>
          <a:p>
            <a:pPr algn="ctr"/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2021</a:t>
            </a:r>
            <a:endParaRPr lang="es-E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3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COMPROBANTES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 RETENCIONES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 IVA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COMPROBANTES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 RETENCIONES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 IVA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pic>
        <p:nvPicPr>
          <p:cNvPr id="4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29174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73" y="322897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2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3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37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53" y="358602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" y="318306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J-31252895-8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REGISTRO MERCANTIL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PERMISOLOGIAS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EXQUISITECES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MODELO,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 DE GUAICAIPURO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PATENTE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6" name="52 CuadroTexto"/>
          <p:cNvSpPr txBox="1">
            <a:spLocks noChangeArrowheads="1"/>
          </p:cNvSpPr>
          <p:nvPr/>
        </p:nvSpPr>
        <p:spPr bwMode="auto">
          <a:xfrm>
            <a:off x="2588124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7" name="52 CuadroTexto"/>
          <p:cNvSpPr txBox="1">
            <a:spLocks noChangeArrowheads="1"/>
          </p:cNvSpPr>
          <p:nvPr/>
        </p:nvSpPr>
        <p:spPr bwMode="auto">
          <a:xfrm>
            <a:off x="7123112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12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89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5072063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ABRIL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290762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MAYO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pic>
        <p:nvPicPr>
          <p:cNvPr id="4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29174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73" y="322897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60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61" name="Imagen" r:id="rId8" imgW="707040" imgH="759960" progId="">
                    <p:embed/>
                  </p:oleObj>
                </mc:Choice>
                <mc:Fallback>
                  <p:oleObj name="Imagen" r:id="rId8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pic>
        <p:nvPicPr>
          <p:cNvPr id="37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53" y="358602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equipo05\Desktop\logo de exquisite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" y="318306"/>
            <a:ext cx="1820168" cy="11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0" y="1357313"/>
            <a:ext cx="2047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b="1" dirty="0"/>
              <a:t> </a:t>
            </a:r>
            <a:r>
              <a:rPr lang="es-ES" sz="1100" dirty="0"/>
              <a:t>J-41323222-7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MARZO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6" name="52 CuadroTexto"/>
          <p:cNvSpPr txBox="1">
            <a:spLocks noChangeArrowheads="1"/>
          </p:cNvSpPr>
          <p:nvPr/>
        </p:nvSpPr>
        <p:spPr bwMode="auto">
          <a:xfrm>
            <a:off x="2588124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7" name="52 CuadroTexto"/>
          <p:cNvSpPr txBox="1">
            <a:spLocks noChangeArrowheads="1"/>
          </p:cNvSpPr>
          <p:nvPr/>
        </p:nvSpPr>
        <p:spPr bwMode="auto">
          <a:xfrm>
            <a:off x="7123112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3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4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4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</a:rPr>
              <a:t>CARPETA 1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SUC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SAN ANTONIO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23083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SUC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LAGUNETICA</a:t>
            </a: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4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4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SUC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HOYADA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CASA MATRIZ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 CARPETA 1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46" name="52 CuadroTexto"/>
          <p:cNvSpPr txBox="1">
            <a:spLocks noChangeArrowheads="1"/>
          </p:cNvSpPr>
          <p:nvPr/>
        </p:nvSpPr>
        <p:spPr bwMode="auto">
          <a:xfrm>
            <a:off x="2588124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 CARPETA 1</a:t>
            </a:r>
            <a:endParaRPr lang="es-ES" b="1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5" y="133351"/>
            <a:ext cx="1819275" cy="11049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8" y="167185"/>
            <a:ext cx="1819275" cy="11049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74679"/>
            <a:ext cx="1819275" cy="1104900"/>
          </a:xfrm>
          <a:prstGeom prst="rect">
            <a:avLst/>
          </a:prstGeom>
        </p:spPr>
      </p:pic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</a:rPr>
              <a:t>CARPETA 1</a:t>
            </a:r>
          </a:p>
        </p:txBody>
      </p:sp>
    </p:spTree>
    <p:extLst>
      <p:ext uri="{BB962C8B-B14F-4D97-AF65-F5344CB8AC3E}">
        <p14:creationId xmlns:p14="http://schemas.microsoft.com/office/powerpoint/2010/main" val="189709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COMPROBANTES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 IVA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2</a:t>
            </a: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COMPROBANTES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DE IVA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CARPETA 3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IVA</a:t>
            </a:r>
          </a:p>
          <a:p>
            <a:pPr algn="ctr"/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6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IVA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5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5" y="133351"/>
            <a:ext cx="1819275" cy="11049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8" y="167185"/>
            <a:ext cx="1819275" cy="11049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74679"/>
            <a:ext cx="18192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9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3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DE </a:t>
            </a: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GUAICAIPURO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PATENTE</a:t>
            </a: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4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7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7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42165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PROVINCIAL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DEL TESORO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01/02/18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31/01/19</a:t>
            </a:r>
          </a:p>
          <a:p>
            <a:pPr algn="ctr"/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938964" y="1773238"/>
            <a:ext cx="2074862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PLAZA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BANESCO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01/02/18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31/01/19</a:t>
            </a:r>
          </a:p>
          <a:p>
            <a:pPr algn="ctr"/>
            <a:endParaRPr lang="es-ES_tradnl" sz="1600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8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8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J-40670082-7</a:t>
            </a:r>
            <a:endParaRPr lang="es-ES" sz="1100" b="1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PLAZA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BANESCO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INICIO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31/01/18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1" y="1759240"/>
            <a:ext cx="2389318" cy="3293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EXPRESS 2707,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CONCILIACIONES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BANCARIAS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PROVINCIAL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BCO DEL TESORO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DESDE INICIO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HASTA 31/01/18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25" y="133351"/>
            <a:ext cx="1819275" cy="11049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8" y="167185"/>
            <a:ext cx="1819275" cy="11049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74679"/>
            <a:ext cx="18192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4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5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6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PAGOS DE IVA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 ISLR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XML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7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8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ISLR Y ESTIMADAS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2014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8434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99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45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57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98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IVA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1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4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RET DE ISLR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XML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6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2862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LIBROS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COMPRAS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58532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 ISLR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XML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J-40101945-5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LIBROS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AGROPECUARIA 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SAN GONZALO,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2014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18434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99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45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ncrypted-tbn0.gstatic.com/images?q=tbn:ANd9GcRHATBucbhf_uuGEjgTR6pHYnIACb3H8dZnNpM3enYnMCMC7Fe91ioLr4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57" y="208058"/>
            <a:ext cx="1867876" cy="11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95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VENTAS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OCT, NOV Y DIC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SERIE A, B, C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VENTAS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ENERO A JUNIO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SERIE A, B, C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2019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2019-2020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2017-2018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3" name="52 CuadroTexto"/>
          <p:cNvSpPr txBox="1">
            <a:spLocks noChangeArrowheads="1"/>
          </p:cNvSpPr>
          <p:nvPr/>
        </p:nvSpPr>
        <p:spPr bwMode="auto">
          <a:xfrm>
            <a:off x="349608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52 CuadroTexto"/>
          <p:cNvSpPr txBox="1">
            <a:spLocks noChangeArrowheads="1"/>
          </p:cNvSpPr>
          <p:nvPr/>
        </p:nvSpPr>
        <p:spPr bwMode="auto">
          <a:xfrm>
            <a:off x="2638139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4924425" y="471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45" name="52 CuadroTexto"/>
          <p:cNvSpPr txBox="1">
            <a:spLocks noChangeArrowheads="1"/>
          </p:cNvSpPr>
          <p:nvPr/>
        </p:nvSpPr>
        <p:spPr bwMode="auto">
          <a:xfrm>
            <a:off x="7123112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8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3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3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28851" y="1847804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DICIEMBRE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1/1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80225" y="1863192"/>
            <a:ext cx="2160588" cy="38164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OCTUBRE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2017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1/1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3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3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NOVIEMBRE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1/1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SEPTIEMBRE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1/1</a:t>
            </a: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56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ISLR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IVA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INFORME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TERCEROS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INFORME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ISLR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 TERCEROS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3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1085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ISLR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ESTIMADAS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28315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DECLARACIONES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DE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IVA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J-00218525-2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INFORME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RETENCIONES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DE IVA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TERCEROS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DIARIO AVANCE DE LOS TEQUES,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ALCALDIA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MUNICIPIO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GUAICAIPURO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21506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179512" y="116632"/>
            <a:ext cx="1867876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2483768" y="11663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4769853" y="133012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Objet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-3114" r="-1254" b="-5693"/>
          <a:stretch>
            <a:fillRect/>
          </a:stretch>
        </p:blipFill>
        <p:spPr bwMode="auto">
          <a:xfrm>
            <a:off x="6983748" y="82800"/>
            <a:ext cx="1956969" cy="12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87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MARZO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ABRIL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07776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MAYO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JUNIO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07776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NOVIEMBRE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DICIEMBRE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2020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3547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ENERO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FEBRERO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3" name="Imagen 42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2375" y="-32548"/>
            <a:ext cx="2131411" cy="146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n 43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2459039" y="-32548"/>
            <a:ext cx="1981698" cy="141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n 44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703122" y="-32385"/>
            <a:ext cx="2024703" cy="140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n 45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6853238" y="-72167"/>
            <a:ext cx="2160587" cy="151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768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5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5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ANTICIPOS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3</a:t>
            </a:r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ANTICIPOS 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4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5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5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J-29678652-6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ANTICIPOS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2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METROFARMA</a:t>
            </a:r>
          </a:p>
          <a:p>
            <a:pPr algn="ctr"/>
            <a:r>
              <a:rPr lang="es-ES" sz="1600" b="1" dirty="0">
                <a:latin typeface="Times New Roman" pitchFamily="18" charset="0"/>
              </a:rPr>
              <a:t>SOCIAL,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ANTICIPOS 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IVA E ISLR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3" name="Imagen 42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2375" y="-32548"/>
            <a:ext cx="2131411" cy="146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n 43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2459039" y="-32548"/>
            <a:ext cx="1981698" cy="141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n 44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703122" y="-32385"/>
            <a:ext cx="2024703" cy="140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n 45"/>
          <p:cNvPicPr/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6853238" y="-72167"/>
            <a:ext cx="2160587" cy="151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400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3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3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428750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4339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MARZO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ABRIL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JULIO 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AGOSTO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4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4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8494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406265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MAYO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JUNIO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483209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SEPTIEMBRE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OCTUBRE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>
                <a:latin typeface="Times New Roman" pitchFamily="18" charset="0"/>
                <a:cs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7" name="Imagen 46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" y="56034"/>
            <a:ext cx="2156914" cy="124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n 47" descr="C:\Users\Franklin Rangel\Downloads\logo farma express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79" y="11266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 descr="C:\Users\Franklin Rangel\Downloads\logo farma express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81" y="19050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49" descr="C:\Users\Franklin Rangel\Downloads\logo farma express.t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61" y="35220"/>
            <a:ext cx="2094751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82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8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9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499991" y="1773238"/>
            <a:ext cx="2438971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ENERO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FEBRERO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9"/>
            <a:ext cx="2084387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MARZO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</a:rPr>
              <a:t>ABRIL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2020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60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61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NOVIEMBRE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DICIEMBRE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2019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SEPTIEMBRE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OCTUBRE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7" name="Imagen 46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" y="1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n 47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79" y="-5680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 descr="C:\Users\Franklin Rangel\Downloads\logo farma express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81" y="19050"/>
            <a:ext cx="215691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49" descr="C:\Users\Franklin Rangel\Downloads\logo farma express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61" y="35220"/>
            <a:ext cx="2094751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997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4"/>
            <a:ext cx="1479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73921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JUNIO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3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CARPETA 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5478AF-B9BF-41D5-B206-40E1D3251061}"/>
              </a:ext>
            </a:extLst>
          </p:cNvPr>
          <p:cNvSpPr/>
          <p:nvPr/>
        </p:nvSpPr>
        <p:spPr>
          <a:xfrm>
            <a:off x="2879447" y="4797152"/>
            <a:ext cx="112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 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pic>
        <p:nvPicPr>
          <p:cNvPr id="46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161"/>
            <a:ext cx="1819275" cy="1104900"/>
          </a:xfrm>
          <a:prstGeom prst="rect">
            <a:avLst/>
          </a:prstGeom>
        </p:spPr>
      </p:pic>
      <p:pic>
        <p:nvPicPr>
          <p:cNvPr id="47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4" y="301423"/>
            <a:ext cx="1819275" cy="1104900"/>
          </a:xfrm>
          <a:prstGeom prst="rect">
            <a:avLst/>
          </a:prstGeom>
        </p:spPr>
      </p:pic>
      <p:pic>
        <p:nvPicPr>
          <p:cNvPr id="48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36890"/>
            <a:ext cx="1819275" cy="1104900"/>
          </a:xfrm>
          <a:prstGeom prst="rect">
            <a:avLst/>
          </a:prstGeom>
        </p:spPr>
      </p:pic>
      <p:pic>
        <p:nvPicPr>
          <p:cNvPr id="49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87" y="240941"/>
            <a:ext cx="1819275" cy="1104900"/>
          </a:xfrm>
          <a:prstGeom prst="rect">
            <a:avLst/>
          </a:prstGeom>
        </p:spPr>
      </p:pic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2219986" y="1759240"/>
            <a:ext cx="2438971" cy="270843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NOVIEMBRE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4546177" y="1788199"/>
            <a:ext cx="2438971" cy="273921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DICIEMBRE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6699674" y="1793842"/>
            <a:ext cx="2438971" cy="270843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400" b="1" dirty="0">
                <a:latin typeface="Times New Roman" pitchFamily="18" charset="0"/>
              </a:rPr>
              <a:t>EXPRESS 2707 C.A</a:t>
            </a:r>
            <a:endParaRPr lang="es-ES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NOVIEMBRE</a:t>
            </a:r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2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BUENO Y BARATO 2B,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 smtClean="0">
                  <a:latin typeface="Times New Roman" pitchFamily="18" charset="0"/>
                </a:rPr>
                <a:t>RIF J500988818</a:t>
              </a:r>
              <a:endParaRPr lang="es-ES" sz="1000" b="1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ISLR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 smtClean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 smtClean="0">
                  <a:latin typeface="Calibri" pitchFamily="34" charset="0"/>
                </a:rPr>
                <a:t>CARPETA </a:t>
              </a:r>
              <a:r>
                <a:rPr lang="es-ES_tradnl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BUENO Y BARATO 2B,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J500988818</a:t>
              </a:r>
              <a:endParaRPr lang="es-ES" sz="1000" b="1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 IVA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49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BUENO Y BARATO 2B,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J500988818</a:t>
              </a:r>
              <a:endParaRPr lang="es-ES" sz="1000" b="1" dirty="0">
                <a:latin typeface="Times New Roman" pitchFamily="18" charset="0"/>
              </a:endParaRP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RET DE ISLR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XML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 smtClean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BUENO Y BARATO 2B,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J50098818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RET DE IVA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16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572000" y="27384"/>
            <a:ext cx="2209800" cy="6822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76256" y="0"/>
            <a:ext cx="2209800" cy="6822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  <a:p>
            <a:pPr algn="r"/>
            <a:endParaRPr lang="es-ES" sz="1100" dirty="0"/>
          </a:p>
          <a:p>
            <a:pPr algn="r"/>
            <a:endParaRPr lang="es-ES" sz="1100" dirty="0"/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4529300" y="1759240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ENERO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16408" name="Text Box 17"/>
          <p:cNvSpPr txBox="1">
            <a:spLocks noChangeArrowheads="1"/>
          </p:cNvSpPr>
          <p:nvPr/>
        </p:nvSpPr>
        <p:spPr bwMode="auto">
          <a:xfrm>
            <a:off x="6853238" y="1773238"/>
            <a:ext cx="2160588" cy="357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</a:rPr>
              <a:t>CONTABILIDAD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</a:rPr>
              <a:t>FEBRERO</a:t>
            </a: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b="1">
                <a:latin typeface="Times New Roman" pitchFamily="18" charset="0"/>
              </a:rPr>
              <a:t>2021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Calibri" pitchFamily="34" charset="0"/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39752" y="27384"/>
            <a:ext cx="2209800" cy="6822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62982" cy="6876768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3"/>
            <a:ext cx="1500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J-29995187-0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04467" y="1773238"/>
            <a:ext cx="2438971" cy="36009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DICEMBRE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2020</a:t>
            </a:r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  <a:p>
            <a:pPr algn="ctr"/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117979" y="1759240"/>
            <a:ext cx="2438971" cy="384720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Times New Roman" pitchFamily="18" charset="0"/>
              </a:rPr>
              <a:t>FARMA STOP,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NOVIEMBRE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pic>
        <p:nvPicPr>
          <p:cNvPr id="48" name="Imagen 47" descr="C:\Users\Franklin Rangel\Downloads\logo farma express.tif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2400957" y="116632"/>
            <a:ext cx="2099035" cy="116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42" descr="C:\Users\Franklin Rangel\Downloads\logo farma express.tif">
            <a:extLst>
              <a:ext uri="{FF2B5EF4-FFF2-40B4-BE49-F238E27FC236}">
                <a16:creationId xmlns:a16="http://schemas.microsoft.com/office/drawing/2014/main" id="{D297ECF2-3DE0-490B-8F7C-379A7CDB2E8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49504" y="116426"/>
            <a:ext cx="2099035" cy="116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n 43" descr="C:\Users\Franklin Rangel\Downloads\logo farma express.tif">
            <a:extLst>
              <a:ext uri="{FF2B5EF4-FFF2-40B4-BE49-F238E27FC236}">
                <a16:creationId xmlns:a16="http://schemas.microsoft.com/office/drawing/2014/main" id="{714C39A3-80F9-4037-AB1F-8D55F59CFE0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4644008" y="104072"/>
            <a:ext cx="2099035" cy="116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 descr="C:\Users\Franklin Rangel\Downloads\logo farma express.tif">
            <a:extLst>
              <a:ext uri="{FF2B5EF4-FFF2-40B4-BE49-F238E27FC236}">
                <a16:creationId xmlns:a16="http://schemas.microsoft.com/office/drawing/2014/main" id="{AA6D10F7-301C-47D2-B23E-73D0734623A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 bwMode="auto">
          <a:xfrm>
            <a:off x="6937461" y="104072"/>
            <a:ext cx="2099035" cy="1164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297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3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3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3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3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4"/>
            <a:ext cx="1479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200" b="1" dirty="0">
                <a:latin typeface="Times New Roman" pitchFamily="18" charset="0"/>
              </a:rPr>
              <a:t>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200" b="1">
                <a:latin typeface="Times New Roman" pitchFamily="18" charset="0"/>
                <a:cs typeface="Times New Roman" pitchFamily="18" charset="0"/>
              </a:rPr>
              <a:t>2020</a:t>
            </a:r>
            <a:endParaRPr lang="es-ES_tradnl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195262" y="149162"/>
            <a:ext cx="1819275" cy="950434"/>
          </a:xfrm>
          <a:prstGeom prst="rect">
            <a:avLst/>
          </a:prstGeom>
        </p:spPr>
      </p:pic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6482271-EE03-4D35-8E6D-C1D12F9F587C}"/>
              </a:ext>
            </a:extLst>
          </p:cNvPr>
          <p:cNvSpPr/>
          <p:nvPr/>
        </p:nvSpPr>
        <p:spPr>
          <a:xfrm>
            <a:off x="2286000" y="1772816"/>
            <a:ext cx="2154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_tradn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RET ISLR XML</a:t>
            </a:r>
          </a:p>
          <a:p>
            <a:pPr lvl="0" algn="ctr"/>
            <a:endParaRPr lang="es-ES_tradnl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8C22BE-03DF-434C-92D4-4DE74823C6A3}"/>
              </a:ext>
            </a:extLst>
          </p:cNvPr>
          <p:cNvSpPr/>
          <p:nvPr/>
        </p:nvSpPr>
        <p:spPr>
          <a:xfrm>
            <a:off x="4627064" y="1772816"/>
            <a:ext cx="22309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ACTIVOS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5478AF-B9BF-41D5-B206-40E1D3251061}"/>
              </a:ext>
            </a:extLst>
          </p:cNvPr>
          <p:cNvSpPr/>
          <p:nvPr/>
        </p:nvSpPr>
        <p:spPr>
          <a:xfrm>
            <a:off x="2857005" y="4797152"/>
            <a:ext cx="1164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D45AF72-FE28-4809-87D2-C4B627C30A9A}"/>
              </a:ext>
            </a:extLst>
          </p:cNvPr>
          <p:cNvSpPr/>
          <p:nvPr/>
        </p:nvSpPr>
        <p:spPr>
          <a:xfrm>
            <a:off x="6804248" y="1772816"/>
            <a:ext cx="2230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DECLARACIONES ISLR Y ESTIMADO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CC75AF48-96BA-47D8-83AF-2DA1E6448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7108825" y="288850"/>
            <a:ext cx="1819275" cy="95043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3659F84D-066D-4E76-A1A3-494835026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4800600" y="306976"/>
            <a:ext cx="1819275" cy="950434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8700D3DB-CD26-48DC-8370-58C7EE232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2355517" y="293098"/>
            <a:ext cx="1819275" cy="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0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6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6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6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6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4"/>
            <a:ext cx="1479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200" b="1" dirty="0">
                <a:latin typeface="Times New Roman" pitchFamily="18" charset="0"/>
              </a:rPr>
              <a:t>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200" b="1">
                <a:latin typeface="Times New Roman" pitchFamily="18" charset="0"/>
                <a:cs typeface="Times New Roman" pitchFamily="18" charset="0"/>
              </a:rPr>
              <a:t>2020</a:t>
            </a:r>
            <a:endParaRPr lang="es-ES_tradnl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195262" y="149162"/>
            <a:ext cx="1819275" cy="950434"/>
          </a:xfrm>
          <a:prstGeom prst="rect">
            <a:avLst/>
          </a:prstGeom>
        </p:spPr>
      </p:pic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6482271-EE03-4D35-8E6D-C1D12F9F587C}"/>
              </a:ext>
            </a:extLst>
          </p:cNvPr>
          <p:cNvSpPr/>
          <p:nvPr/>
        </p:nvSpPr>
        <p:spPr>
          <a:xfrm>
            <a:off x="2286000" y="1772816"/>
            <a:ext cx="2154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_tradn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RET ISLR XML</a:t>
            </a:r>
          </a:p>
          <a:p>
            <a:pPr lvl="0" algn="ctr"/>
            <a:endParaRPr lang="es-ES_tradnl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8C22BE-03DF-434C-92D4-4DE74823C6A3}"/>
              </a:ext>
            </a:extLst>
          </p:cNvPr>
          <p:cNvSpPr/>
          <p:nvPr/>
        </p:nvSpPr>
        <p:spPr>
          <a:xfrm>
            <a:off x="4627064" y="1772816"/>
            <a:ext cx="22309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ACTIVOS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5478AF-B9BF-41D5-B206-40E1D3251061}"/>
              </a:ext>
            </a:extLst>
          </p:cNvPr>
          <p:cNvSpPr/>
          <p:nvPr/>
        </p:nvSpPr>
        <p:spPr>
          <a:xfrm>
            <a:off x="2857005" y="4797152"/>
            <a:ext cx="1164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D45AF72-FE28-4809-87D2-C4B627C30A9A}"/>
              </a:ext>
            </a:extLst>
          </p:cNvPr>
          <p:cNvSpPr/>
          <p:nvPr/>
        </p:nvSpPr>
        <p:spPr>
          <a:xfrm>
            <a:off x="6804248" y="1772816"/>
            <a:ext cx="2230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DECLARACIONES ISLR Y ESTIMADO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CC75AF48-96BA-47D8-83AF-2DA1E6448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7108825" y="288850"/>
            <a:ext cx="1819275" cy="95043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3659F84D-066D-4E76-A1A3-494835026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4800600" y="306976"/>
            <a:ext cx="1819275" cy="950434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8700D3DB-CD26-48DC-8370-58C7EE232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2355517" y="293098"/>
            <a:ext cx="1819275" cy="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87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43438" y="0"/>
            <a:ext cx="2209800" cy="6858000"/>
            <a:chOff x="3" y="0"/>
            <a:chExt cx="1392" cy="4320"/>
          </a:xfrm>
        </p:grpSpPr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0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638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6393" name="Group 35"/>
          <p:cNvGrpSpPr>
            <a:grpSpLocks/>
          </p:cNvGrpSpPr>
          <p:nvPr/>
        </p:nvGrpSpPr>
        <p:grpSpPr bwMode="auto">
          <a:xfrm>
            <a:off x="6804025" y="0"/>
            <a:ext cx="2209800" cy="6858000"/>
            <a:chOff x="3" y="0"/>
            <a:chExt cx="1392" cy="4320"/>
          </a:xfrm>
        </p:grpSpPr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1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638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0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1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6412" name="Line 4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16413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6396" name="52 CuadroTexto"/>
          <p:cNvSpPr txBox="1">
            <a:spLocks noChangeArrowheads="1"/>
          </p:cNvSpPr>
          <p:nvPr/>
        </p:nvSpPr>
        <p:spPr bwMode="auto">
          <a:xfrm>
            <a:off x="4962526" y="4748022"/>
            <a:ext cx="1571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16404" name="56 CuadroTexto"/>
          <p:cNvSpPr txBox="1">
            <a:spLocks noChangeArrowheads="1"/>
          </p:cNvSpPr>
          <p:nvPr/>
        </p:nvSpPr>
        <p:spPr bwMode="auto">
          <a:xfrm>
            <a:off x="5143500" y="1357313"/>
            <a:ext cx="1500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  <a:endParaRPr lang="es-ES" sz="1100" b="1" dirty="0"/>
          </a:p>
        </p:txBody>
      </p:sp>
      <p:sp>
        <p:nvSpPr>
          <p:cNvPr id="16405" name="57 CuadroTexto"/>
          <p:cNvSpPr txBox="1">
            <a:spLocks noChangeArrowheads="1"/>
          </p:cNvSpPr>
          <p:nvPr/>
        </p:nvSpPr>
        <p:spPr bwMode="auto">
          <a:xfrm>
            <a:off x="7358063" y="1428750"/>
            <a:ext cx="1500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dirty="0"/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307137" y="0"/>
            <a:ext cx="2209800" cy="6858000"/>
            <a:chOff x="3" y="0"/>
            <a:chExt cx="1392" cy="4320"/>
          </a:xfrm>
        </p:grpSpPr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2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3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56 CuadroTexto"/>
          <p:cNvSpPr txBox="1">
            <a:spLocks noChangeArrowheads="1"/>
          </p:cNvSpPr>
          <p:nvPr/>
        </p:nvSpPr>
        <p:spPr bwMode="auto">
          <a:xfrm>
            <a:off x="2783833" y="1357312"/>
            <a:ext cx="15001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</p:txBody>
      </p:sp>
      <p:sp>
        <p:nvSpPr>
          <p:cNvPr id="40" name="56 CuadroTexto"/>
          <p:cNvSpPr txBox="1">
            <a:spLocks noChangeArrowheads="1"/>
          </p:cNvSpPr>
          <p:nvPr/>
        </p:nvSpPr>
        <p:spPr bwMode="auto">
          <a:xfrm>
            <a:off x="547200" y="1357314"/>
            <a:ext cx="14798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J-413232227</a:t>
            </a:r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  <a:p>
            <a:pPr algn="r"/>
            <a:endParaRPr lang="es-ES" sz="1100" b="1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-82182" y="1759240"/>
            <a:ext cx="2438971" cy="26161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</a:rPr>
              <a:t>AUTOMERCADO</a:t>
            </a:r>
          </a:p>
          <a:p>
            <a:pPr algn="ctr"/>
            <a:r>
              <a:rPr lang="es-ES" sz="1200" b="1" dirty="0">
                <a:latin typeface="Times New Roman" pitchFamily="18" charset="0"/>
              </a:rPr>
              <a:t>EXPRESS CARRIZAL, C.A.</a:t>
            </a:r>
          </a:p>
          <a:p>
            <a:pPr algn="ctr"/>
            <a:endParaRPr lang="es-ES" sz="1600" b="1" dirty="0">
              <a:latin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CONTABILIDAD</a:t>
            </a:r>
          </a:p>
          <a:p>
            <a:pPr algn="ctr"/>
            <a:r>
              <a:rPr lang="es-ES_tradnl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endParaRPr lang="es-ES_tradnl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4" name="52 CuadroTexto"/>
          <p:cNvSpPr txBox="1">
            <a:spLocks noChangeArrowheads="1"/>
          </p:cNvSpPr>
          <p:nvPr/>
        </p:nvSpPr>
        <p:spPr bwMode="auto">
          <a:xfrm>
            <a:off x="304800" y="473551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195262" y="149162"/>
            <a:ext cx="1819275" cy="950434"/>
          </a:xfrm>
          <a:prstGeom prst="rect">
            <a:avLst/>
          </a:prstGeom>
        </p:spPr>
      </p:pic>
      <p:sp>
        <p:nvSpPr>
          <p:cNvPr id="54" name="52 CuadroTexto"/>
          <p:cNvSpPr txBox="1">
            <a:spLocks noChangeArrowheads="1"/>
          </p:cNvSpPr>
          <p:nvPr/>
        </p:nvSpPr>
        <p:spPr bwMode="auto">
          <a:xfrm>
            <a:off x="7133348" y="476611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6482271-EE03-4D35-8E6D-C1D12F9F587C}"/>
              </a:ext>
            </a:extLst>
          </p:cNvPr>
          <p:cNvSpPr/>
          <p:nvPr/>
        </p:nvSpPr>
        <p:spPr>
          <a:xfrm>
            <a:off x="2286000" y="1772816"/>
            <a:ext cx="2154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_tradn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RET ISLR XML</a:t>
            </a:r>
          </a:p>
          <a:p>
            <a:pPr lvl="0" algn="ctr"/>
            <a:endParaRPr lang="es-ES_tradnl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8C22BE-03DF-434C-92D4-4DE74823C6A3}"/>
              </a:ext>
            </a:extLst>
          </p:cNvPr>
          <p:cNvSpPr/>
          <p:nvPr/>
        </p:nvSpPr>
        <p:spPr>
          <a:xfrm>
            <a:off x="4627064" y="1772816"/>
            <a:ext cx="22309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ACTIVOS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5478AF-B9BF-41D5-B206-40E1D3251061}"/>
              </a:ext>
            </a:extLst>
          </p:cNvPr>
          <p:cNvSpPr/>
          <p:nvPr/>
        </p:nvSpPr>
        <p:spPr>
          <a:xfrm>
            <a:off x="2857005" y="4797152"/>
            <a:ext cx="1164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CARPETA 1</a:t>
            </a:r>
          </a:p>
          <a:p>
            <a:pPr algn="ctr"/>
            <a:endParaRPr lang="es-ES" dirty="0">
              <a:latin typeface="Calibri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D45AF72-FE28-4809-87D2-C4B627C30A9A}"/>
              </a:ext>
            </a:extLst>
          </p:cNvPr>
          <p:cNvSpPr/>
          <p:nvPr/>
        </p:nvSpPr>
        <p:spPr>
          <a:xfrm>
            <a:off x="6804248" y="1772816"/>
            <a:ext cx="2230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AUTOMERCADO</a:t>
            </a:r>
          </a:p>
          <a:p>
            <a:pPr lvl="0" algn="ctr"/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</a:rPr>
              <a:t>EXPRESS CARRIZAL, C.A.</a:t>
            </a:r>
          </a:p>
          <a:p>
            <a:pPr lvl="0" algn="ctr"/>
            <a:endParaRPr lang="es-E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</a:rPr>
              <a:t>DECLARACIONES ISLR Y ESTIMADO</a:t>
            </a:r>
          </a:p>
          <a:p>
            <a:pPr lvl="0" algn="ctr"/>
            <a:endParaRPr lang="es-E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_tradnl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CC75AF48-96BA-47D8-83AF-2DA1E6448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7108825" y="288850"/>
            <a:ext cx="1819275" cy="95043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3659F84D-066D-4E76-A1A3-494835026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4800600" y="306976"/>
            <a:ext cx="1819275" cy="950434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8700D3DB-CD26-48DC-8370-58C7EE232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2355517" y="293098"/>
            <a:ext cx="1819275" cy="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5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0" y="0"/>
            <a:ext cx="2209800" cy="6858000"/>
            <a:chOff x="3" y="0"/>
            <a:chExt cx="1392" cy="432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51852" y="2405571"/>
            <a:ext cx="2081748" cy="153888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IMPUESTOS</a:t>
            </a:r>
          </a:p>
          <a:p>
            <a:pPr algn="ctr"/>
            <a:r>
              <a:rPr lang="es-ES_tradnl" sz="2400" b="1" dirty="0">
                <a:latin typeface="Times New Roman" pitchFamily="18" charset="0"/>
                <a:cs typeface="Times New Roman" pitchFamily="18" charset="0"/>
              </a:rPr>
              <a:t>VARIOS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2935" y="773410"/>
            <a:ext cx="213958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Calibri" pitchFamily="34" charset="0"/>
              </a:rPr>
              <a:t>MATROFARMA</a:t>
            </a: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2286000" y="0"/>
            <a:ext cx="2209800" cy="6858000"/>
            <a:chOff x="3" y="0"/>
            <a:chExt cx="1392" cy="4320"/>
          </a:xfrm>
        </p:grpSpPr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2350026" y="2406310"/>
            <a:ext cx="2081748" cy="10464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lvl="0" algn="ctr"/>
            <a:r>
              <a:rPr lang="es-ES_tradnl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DECLARACION DE RET. ISLR XML</a:t>
            </a: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60" name="52 CuadroTexto"/>
          <p:cNvSpPr txBox="1">
            <a:spLocks noChangeArrowheads="1"/>
          </p:cNvSpPr>
          <p:nvPr/>
        </p:nvSpPr>
        <p:spPr bwMode="auto">
          <a:xfrm>
            <a:off x="2566987" y="471540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37852" y="662330"/>
            <a:ext cx="21395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EVORA</a:t>
            </a: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4615927" y="11875"/>
            <a:ext cx="2209800" cy="6858000"/>
            <a:chOff x="3" y="0"/>
            <a:chExt cx="1392" cy="4320"/>
          </a:xfrm>
        </p:grpSpPr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4667779" y="2424941"/>
            <a:ext cx="2081748" cy="13234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VE" sz="1600" b="1" dirty="0">
                <a:latin typeface="Times New Roman" pitchFamily="18" charset="0"/>
                <a:cs typeface="Times New Roman" pitchFamily="18" charset="0"/>
              </a:rPr>
              <a:t>DECLARACIONES DE IVA</a:t>
            </a:r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70" name="52 CuadroTexto"/>
          <p:cNvSpPr txBox="1">
            <a:spLocks noChangeArrowheads="1"/>
          </p:cNvSpPr>
          <p:nvPr/>
        </p:nvSpPr>
        <p:spPr bwMode="auto">
          <a:xfrm>
            <a:off x="4935014" y="4715402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CARPETA 1</a:t>
            </a:r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5"/>
          <p:cNvGrpSpPr>
            <a:grpSpLocks/>
          </p:cNvGrpSpPr>
          <p:nvPr/>
        </p:nvGrpSpPr>
        <p:grpSpPr bwMode="auto">
          <a:xfrm>
            <a:off x="6922026" y="23750"/>
            <a:ext cx="2209800" cy="6858000"/>
            <a:chOff x="3" y="0"/>
            <a:chExt cx="1392" cy="4320"/>
          </a:xfrm>
        </p:grpSpPr>
        <p:graphicFrame>
          <p:nvGraphicFramePr>
            <p:cNvPr id="83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195" y="105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6998399" y="1897739"/>
            <a:ext cx="2081748" cy="255454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200" b="1" dirty="0">
              <a:latin typeface="Times New Roman" pitchFamily="18" charset="0"/>
            </a:endParaRPr>
          </a:p>
          <a:p>
            <a:pPr algn="ctr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PAGO EN DOLARES, EUROS Y ZELLE</a:t>
            </a: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b="1" dirty="0">
                <a:latin typeface="Times New Roman" pitchFamily="18" charset="0"/>
                <a:cs typeface="Times New Roman" pitchFamily="18" charset="0"/>
              </a:rPr>
              <a:t>CARPETA 1</a:t>
            </a:r>
          </a:p>
          <a:p>
            <a:pPr algn="ctr"/>
            <a:endParaRPr lang="es-ES_tradnl" b="1" dirty="0">
              <a:latin typeface="Times New Roman" pitchFamily="18" charset="0"/>
            </a:endParaRPr>
          </a:p>
          <a:p>
            <a:pPr algn="ctr"/>
            <a:endParaRPr lang="es-ES_tradnl" dirty="0">
              <a:latin typeface="Calibri" pitchFamily="34" charset="0"/>
            </a:endParaRP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4651036" y="673385"/>
            <a:ext cx="21395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EVORA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6957135" y="26629"/>
            <a:ext cx="2139582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Calibri" pitchFamily="34" charset="0"/>
              </a:rPr>
              <a:t>FARMA STOP</a:t>
            </a:r>
          </a:p>
        </p:txBody>
      </p:sp>
    </p:spTree>
    <p:extLst>
      <p:ext uri="{BB962C8B-B14F-4D97-AF65-F5344CB8AC3E}">
        <p14:creationId xmlns:p14="http://schemas.microsoft.com/office/powerpoint/2010/main" val="337837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2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INVERSIONES ICE SURPRISE S&amp;Y,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 smtClean="0">
                  <a:latin typeface="Times New Roman" pitchFamily="18" charset="0"/>
                </a:rPr>
                <a:t>RIF J500107501</a:t>
              </a:r>
              <a:endParaRPr lang="es-ES" sz="1000" b="1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ISLR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 smtClean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 smtClean="0">
                  <a:latin typeface="Calibri" pitchFamily="34" charset="0"/>
                </a:rPr>
                <a:t>CARPETA </a:t>
              </a:r>
              <a:r>
                <a:rPr lang="es-ES_tradnl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INVERSIONES ICE SURPRISE S&amp;Y,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J500107501</a:t>
              </a:r>
              <a:endParaRPr lang="es-ES" sz="1000" b="1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 IVA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49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INVERSIONES ICE SURPRISE S&amp;Y,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J500107501</a:t>
              </a:r>
              <a:endParaRPr lang="es-ES" sz="1000" b="1" dirty="0">
                <a:latin typeface="Times New Roman" pitchFamily="18" charset="0"/>
              </a:endParaRP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DECLARACIONES 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RET DE ISLR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XML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 smtClean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19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INVERSIONES ICE SURPRISE S &amp;Y,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J500107501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RET DE IVA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5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6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298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SURPRICE S&amp;Y,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7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4"/>
              <a:ext cx="1525" cy="209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ALIMENTOS EVORA,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just"/>
              <a:r>
                <a:rPr lang="es-ES" sz="1000" b="1" dirty="0">
                  <a:latin typeface="Times New Roman" pitchFamily="18" charset="0"/>
                </a:rPr>
                <a:t>                                         RIF J500705018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ALCALDIA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8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SURPRICE S&amp;Y,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9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BUENO BARATO 2B,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J500988818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86766" y="0"/>
            <a:ext cx="2252663" cy="6858000"/>
            <a:chOff x="-5" y="0"/>
            <a:chExt cx="1419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2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10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-5" y="170"/>
              <a:ext cx="1419" cy="308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DISTRIBUIDORA DE ALIEMTOS EVORA, </a:t>
              </a:r>
              <a:r>
                <a:rPr lang="es-ES" sz="1600" b="1" dirty="0">
                  <a:latin typeface="Times New Roman" pitchFamily="18" charset="0"/>
                </a:rPr>
                <a:t>C.A</a:t>
              </a:r>
              <a:r>
                <a:rPr lang="es-ES" sz="1600" b="1" dirty="0" smtClean="0">
                  <a:latin typeface="Times New Roman" pitchFamily="18" charset="0"/>
                </a:rPr>
                <a:t>.</a:t>
              </a:r>
            </a:p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J500705018</a:t>
              </a:r>
              <a:endParaRPr lang="es-ES" sz="1000" b="1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ISLR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Y 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ESTIMADAS</a:t>
              </a:r>
              <a:endParaRPr lang="es-ES_tradnl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-107950" y="0"/>
            <a:ext cx="2420938" cy="6858000"/>
            <a:chOff x="-90" y="0"/>
            <a:chExt cx="1525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3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-90" y="124"/>
              <a:ext cx="1525" cy="244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DISTRIBUIDORA DE ALIMENTOS EVORA,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just"/>
              <a:r>
                <a:rPr lang="es-ES" sz="1000" b="1" dirty="0">
                  <a:latin typeface="Times New Roman" pitchFamily="18" charset="0"/>
                </a:rPr>
                <a:t>                                         RIF J500705018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COMPROBANTES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RET DE IVA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4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INVERSIONES ICE SURPRICE S&amp;Y,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J500107501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REGISTRO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ASAMBLEAS</a:t>
              </a:r>
            </a:p>
            <a:p>
              <a:pPr algn="ctr"/>
              <a:r>
                <a:rPr lang="es-ES_tradnl" b="1" dirty="0">
                  <a:latin typeface="Calibri" pitchFamily="34" charset="0"/>
                </a:rPr>
                <a:t>PERMISOLOGIAS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211866" y="6463"/>
            <a:ext cx="2346325" cy="6858000"/>
            <a:chOff x="-61" y="0"/>
            <a:chExt cx="1478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5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33" name="Object 4">
                          <a:extLst>
                            <a:ext uri="{FF2B5EF4-FFF2-40B4-BE49-F238E27FC236}">
                              <a16:creationId xmlns:a16="http://schemas.microsoft.com/office/drawing/2014/main" id="{CA75CB1E-930B-47C1-B0CF-47757C0C4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1" y="124"/>
              <a:ext cx="1478" cy="244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 smtClean="0">
                  <a:latin typeface="Times New Roman" pitchFamily="18" charset="0"/>
                </a:rPr>
                <a:t>DISTRIBUIDORA DE ALIMENTOS EVORA, </a:t>
              </a:r>
              <a:r>
                <a:rPr lang="es-ES" sz="1600" b="1" dirty="0">
                  <a:latin typeface="Times New Roman" pitchFamily="18" charset="0"/>
                </a:rPr>
                <a:t>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</a:t>
              </a:r>
              <a:r>
                <a:rPr lang="es-ES" sz="1000" b="1" dirty="0" smtClean="0">
                  <a:latin typeface="Times New Roman" pitchFamily="18" charset="0"/>
                </a:rPr>
                <a:t>J500705018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DECLARACIONES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RET ISLR</a:t>
              </a:r>
            </a:p>
            <a:p>
              <a:pPr algn="ctr"/>
              <a:r>
                <a:rPr lang="es-ES_tradnl" b="1" dirty="0" smtClean="0">
                  <a:latin typeface="Calibri" pitchFamily="34" charset="0"/>
                </a:rPr>
                <a:t>XML</a:t>
              </a:r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1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99466" y="0"/>
            <a:ext cx="2239963" cy="6858000"/>
            <a:chOff x="3" y="0"/>
            <a:chExt cx="1411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19" y="170"/>
              <a:ext cx="1395" cy="300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6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NOVIEMBRE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Y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DICIEMBRE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2021</a:t>
              </a:r>
            </a:p>
            <a:p>
              <a:pPr algn="ctr"/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1/1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2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JULIO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AGOSTO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63774" cy="6858000"/>
            <a:chOff x="3" y="0"/>
            <a:chExt cx="1426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34" y="346"/>
              <a:ext cx="1395" cy="364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sz="2000" b="1" dirty="0" smtClean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ENERO</a:t>
              </a: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FEBRERO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2022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endParaRPr lang="es-ES_tradnl" sz="2000" dirty="0">
                <a:latin typeface="Calibri" pitchFamily="34" charset="0"/>
              </a:endParaRPr>
            </a:p>
            <a:p>
              <a:pPr algn="ctr"/>
              <a:r>
                <a:rPr lang="es-ES_tradnl" sz="2000" dirty="0">
                  <a:latin typeface="Calibri" pitchFamily="34" charset="0"/>
                </a:rPr>
                <a:t>CARPETA 1/1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endParaRPr lang="es-ES_tradnl" dirty="0">
                <a:latin typeface="Calibri" pitchFamily="34" charset="0"/>
              </a:endParaRP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52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FERRETERIA Y MATERIALES CANTOLAGO, C.A.</a:t>
              </a:r>
            </a:p>
            <a:p>
              <a:pPr algn="r"/>
              <a:endParaRPr lang="es-ES" sz="1000" b="1" dirty="0">
                <a:latin typeface="Times New Roman" pitchFamily="18" charset="0"/>
              </a:endParaRPr>
            </a:p>
            <a:p>
              <a:pPr algn="r"/>
              <a:r>
                <a:rPr lang="es-ES" sz="1000" b="1" dirty="0">
                  <a:latin typeface="Times New Roman" pitchFamily="18" charset="0"/>
                </a:rPr>
                <a:t>RIF J302895561</a:t>
              </a:r>
              <a:endParaRPr lang="es-ES" sz="10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SEPTIEMBRE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Y</a:t>
              </a:r>
            </a:p>
            <a:p>
              <a:pPr algn="ctr"/>
              <a:r>
                <a:rPr lang="es-ES_tradnl" sz="2000" b="1" dirty="0" smtClean="0">
                  <a:latin typeface="Calibri" pitchFamily="34" charset="0"/>
                </a:rPr>
                <a:t>OCTUBRE</a:t>
              </a:r>
              <a:endParaRPr lang="es-ES_tradnl" sz="2000" b="1" dirty="0">
                <a:latin typeface="Calibri" pitchFamily="34" charset="0"/>
              </a:endParaRPr>
            </a:p>
            <a:p>
              <a:pPr algn="ctr"/>
              <a:r>
                <a:rPr lang="es-ES_tradnl" sz="2000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1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570891" y="0"/>
            <a:ext cx="2238375" cy="6858000"/>
            <a:chOff x="-15" y="0"/>
            <a:chExt cx="1410" cy="4320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74" name="Imagen" r:id="rId3" imgW="707040" imgH="759960" progId="">
                    <p:embed/>
                  </p:oleObj>
                </mc:Choice>
                <mc:Fallback>
                  <p:oleObj name="Imagen" r:id="rId3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7"/>
            <p:cNvSpPr txBox="1">
              <a:spLocks noChangeArrowheads="1"/>
            </p:cNvSpPr>
            <p:nvPr/>
          </p:nvSpPr>
          <p:spPr bwMode="auto">
            <a:xfrm>
              <a:off x="-15" y="124"/>
              <a:ext cx="1395" cy="207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JULIO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1058" name="Rectangle 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9" name="Rectangle 9"/>
            <p:cNvSpPr>
              <a:spLocks noChangeArrowheads="1"/>
            </p:cNvSpPr>
            <p:nvPr/>
          </p:nvSpPr>
          <p:spPr bwMode="auto">
            <a:xfrm>
              <a:off x="27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2" name="Line 1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39688" y="0"/>
            <a:ext cx="2209800" cy="6858000"/>
            <a:chOff x="3" y="0"/>
            <a:chExt cx="1392" cy="432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75" name="Imagen" r:id="rId5" imgW="707040" imgH="759960" progId="">
                    <p:embed/>
                  </p:oleObj>
                </mc:Choice>
                <mc:Fallback>
                  <p:oleObj name="Imagen" r:id="rId5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Text Box 17"/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MAYO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</p:txBody>
        </p:sp>
        <p:sp>
          <p:nvSpPr>
            <p:cNvPr id="1052" name="Rectangle 1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3" name="Rectangle 1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4" name="Rectangle 2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grpSp>
        <p:nvGrpSpPr>
          <p:cNvPr id="1033" name="Group 35"/>
          <p:cNvGrpSpPr>
            <a:grpSpLocks/>
          </p:cNvGrpSpPr>
          <p:nvPr/>
        </p:nvGrpSpPr>
        <p:grpSpPr bwMode="auto">
          <a:xfrm>
            <a:off x="6880225" y="0"/>
            <a:ext cx="2222499" cy="6858000"/>
            <a:chOff x="3" y="0"/>
            <a:chExt cx="1400" cy="432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76" name="Imagen" r:id="rId6" imgW="707040" imgH="759960" progId="">
                    <p:embed/>
                  </p:oleObj>
                </mc:Choice>
                <mc:Fallback>
                  <p:oleObj name="Imagen" r:id="rId6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37"/>
            <p:cNvSpPr txBox="1">
              <a:spLocks noChangeArrowheads="1"/>
            </p:cNvSpPr>
            <p:nvPr/>
          </p:nvSpPr>
          <p:spPr bwMode="auto">
            <a:xfrm>
              <a:off x="8" y="285"/>
              <a:ext cx="1395" cy="294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</a:p>
            <a:p>
              <a:pPr algn="ctr"/>
              <a:endParaRPr lang="es-ES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</a:t>
              </a:r>
              <a:r>
                <a:rPr lang="es-ES" sz="1600" dirty="0">
                  <a:latin typeface="Times New Roman" pitchFamily="18" charset="0"/>
                </a:rPr>
                <a:t> </a:t>
              </a:r>
              <a:endParaRPr lang="es-ES_tradnl" sz="1600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Times New Roman" pitchFamily="18" charset="0"/>
              </a:endParaRPr>
            </a:p>
            <a:p>
              <a:pPr algn="ctr"/>
              <a:r>
                <a:rPr lang="es-ES_tradnl" b="1" dirty="0">
                  <a:latin typeface="+mn-lt"/>
                </a:rPr>
                <a:t>AGOSTO</a:t>
              </a:r>
            </a:p>
            <a:p>
              <a:pPr algn="ctr"/>
              <a:endParaRPr lang="es-ES_tradnl" b="1" dirty="0">
                <a:latin typeface="+mn-lt"/>
              </a:endParaRPr>
            </a:p>
            <a:p>
              <a:pPr algn="ctr"/>
              <a:r>
                <a:rPr lang="es-ES_tradnl" b="1" dirty="0">
                  <a:latin typeface="+mn-lt"/>
                </a:rPr>
                <a:t>2021</a:t>
              </a: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endParaRPr lang="es-ES_tradnl" dirty="0">
                <a:latin typeface="Calibri" pitchFamily="34" charset="0"/>
              </a:endParaRPr>
            </a:p>
            <a:p>
              <a:pPr algn="ctr"/>
              <a:r>
                <a:rPr lang="es-ES_tradnl" dirty="0">
                  <a:latin typeface="Calibri" pitchFamily="34" charset="0"/>
                </a:rPr>
                <a:t>CARPETA 1/1</a:t>
              </a:r>
            </a:p>
          </p:txBody>
        </p:sp>
        <p:sp>
          <p:nvSpPr>
            <p:cNvPr id="1040" name="Rectangle 38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1" name="Rectangle 39"/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2" name="Rectangle 40"/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44" name="Line 42"/>
            <p:cNvSpPr>
              <a:spLocks noChangeShapeType="1"/>
            </p:cNvSpPr>
            <p:nvPr/>
          </p:nvSpPr>
          <p:spPr bwMode="auto">
            <a:xfrm>
              <a:off x="193" y="3202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1038" name="45 CuadroTexto"/>
          <p:cNvSpPr txBox="1">
            <a:spLocks noChangeArrowheads="1"/>
          </p:cNvSpPr>
          <p:nvPr/>
        </p:nvSpPr>
        <p:spPr bwMode="auto">
          <a:xfrm>
            <a:off x="50006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6597A7A7-7BE6-4ED7-8E9F-8608A6ACE343}"/>
              </a:ext>
            </a:extLst>
          </p:cNvPr>
          <p:cNvGrpSpPr>
            <a:grpSpLocks/>
          </p:cNvGrpSpPr>
          <p:nvPr/>
        </p:nvGrpSpPr>
        <p:grpSpPr bwMode="auto">
          <a:xfrm>
            <a:off x="2313466" y="6463"/>
            <a:ext cx="2209800" cy="6858000"/>
            <a:chOff x="3" y="0"/>
            <a:chExt cx="1392" cy="4320"/>
          </a:xfrm>
        </p:grpSpPr>
        <p:graphicFrame>
          <p:nvGraphicFramePr>
            <p:cNvPr id="33" name="Object 4">
              <a:extLst>
                <a:ext uri="{FF2B5EF4-FFF2-40B4-BE49-F238E27FC236}">
                  <a16:creationId xmlns:a16="http://schemas.microsoft.com/office/drawing/2014/main" id="{CA75CB1E-930B-47C1-B0CF-47757C0C4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" y="3264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77" name="Imagen" r:id="rId7" imgW="707040" imgH="759960" progId="">
                    <p:embed/>
                  </p:oleObj>
                </mc:Choice>
                <mc:Fallback>
                  <p:oleObj name="Imagen" r:id="rId7" imgW="707040" imgH="759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" y="3264"/>
                          <a:ext cx="1152" cy="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068BA25-BBA4-44CA-8F08-42D922E9E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" y="124"/>
              <a:ext cx="1389" cy="207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s-ES" sz="1600" b="1" dirty="0">
                <a:latin typeface="Times New Roman" pitchFamily="18" charset="0"/>
              </a:endParaRPr>
            </a:p>
            <a:p>
              <a:pPr algn="ctr"/>
              <a:r>
                <a:rPr lang="es-ES" sz="1600" b="1" dirty="0">
                  <a:latin typeface="Times New Roman" pitchFamily="18" charset="0"/>
                </a:rPr>
                <a:t>LUNCHERIA Y PANADERIA ROMA, C.A.</a:t>
              </a:r>
              <a:endParaRPr lang="es-ES" sz="1600" dirty="0">
                <a:latin typeface="Times New Roman" pitchFamily="18" charset="0"/>
              </a:endParaRPr>
            </a:p>
            <a:p>
              <a:pPr algn="ctr"/>
              <a:endParaRPr lang="es-ES" dirty="0">
                <a:latin typeface="Times New Roman" pitchFamily="18" charset="0"/>
              </a:endParaRPr>
            </a:p>
            <a:p>
              <a:pPr algn="ctr"/>
              <a:r>
                <a:rPr lang="es-ES" dirty="0">
                  <a:latin typeface="Times New Roman" pitchFamily="18" charset="0"/>
                </a:rPr>
                <a:t>CONTABILIDAD </a:t>
              </a:r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endParaRPr lang="es-ES_tradnl" dirty="0">
                <a:latin typeface="Times New Roman" pitchFamily="18" charset="0"/>
              </a:endParaRP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JUNIO</a:t>
              </a:r>
            </a:p>
            <a:p>
              <a:pPr algn="ctr"/>
              <a:endParaRPr lang="es-ES_tradnl" b="1" dirty="0">
                <a:latin typeface="Calibri" pitchFamily="34" charset="0"/>
              </a:endParaRPr>
            </a:p>
            <a:p>
              <a:pPr algn="ctr"/>
              <a:r>
                <a:rPr lang="es-ES_tradnl" b="1" dirty="0">
                  <a:latin typeface="Calibri" pitchFamily="34" charset="0"/>
                </a:rPr>
                <a:t>2021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95EC90D-89AF-485A-A219-DE7078900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8A33728A-24DD-43EE-9631-4C6F2A46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4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9C4AF971-308A-4F5F-B14A-7C9007C8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0"/>
              <a:ext cx="139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BE8CAB1E-D435-4587-8B7E-39F9D688D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" y="3216"/>
              <a:ext cx="100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</p:grpSp>
      <p:sp>
        <p:nvSpPr>
          <p:cNvPr id="39" name="45 CuadroTexto">
            <a:extLst>
              <a:ext uri="{FF2B5EF4-FFF2-40B4-BE49-F238E27FC236}">
                <a16:creationId xmlns:a16="http://schemas.microsoft.com/office/drawing/2014/main" id="{5C529DFB-6293-431C-9B91-7AD629BF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73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Calibri" pitchFamily="34" charset="0"/>
              </a:rPr>
              <a:t>CARPETA  1/1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4266" y="4690219"/>
            <a:ext cx="1606624" cy="562074"/>
          </a:xfrm>
        </p:spPr>
        <p:txBody>
          <a:bodyPr/>
          <a:lstStyle/>
          <a:p>
            <a:r>
              <a:rPr lang="es-VE" sz="1800" dirty="0"/>
              <a:t>CARPETA 1/1</a:t>
            </a:r>
          </a:p>
        </p:txBody>
      </p:sp>
    </p:spTree>
    <p:extLst>
      <p:ext uri="{BB962C8B-B14F-4D97-AF65-F5344CB8AC3E}">
        <p14:creationId xmlns:p14="http://schemas.microsoft.com/office/powerpoint/2010/main" val="3574264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2278</Words>
  <Application>Microsoft Office PowerPoint</Application>
  <PresentationFormat>Presentación en pantalla (4:3)</PresentationFormat>
  <Paragraphs>2070</Paragraphs>
  <Slides>44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Tema de Office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CARPETA 1/1</vt:lpstr>
      <vt:lpstr>CARPETA 1/1</vt:lpstr>
      <vt:lpstr>CARPETA 1/1</vt:lpstr>
      <vt:lpstr>CARPETA 1/1</vt:lpstr>
      <vt:lpstr>CARPETA 1/1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Leila</dc:creator>
  <cp:lastModifiedBy>CONTABILIDAD-01</cp:lastModifiedBy>
  <cp:revision>314</cp:revision>
  <cp:lastPrinted>2022-05-20T19:47:13Z</cp:lastPrinted>
  <dcterms:created xsi:type="dcterms:W3CDTF">2012-09-20T01:39:30Z</dcterms:created>
  <dcterms:modified xsi:type="dcterms:W3CDTF">2022-05-20T19:49:39Z</dcterms:modified>
</cp:coreProperties>
</file>