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58" r:id="rId5"/>
    <p:sldId id="260" r:id="rId6"/>
    <p:sldId id="259" r:id="rId7"/>
  </p:sldIdLst>
  <p:sldSz cx="9144000" cy="6858000" type="screen4x3"/>
  <p:notesSz cx="7010400" cy="9296400"/>
  <p:defaultTextStyle>
    <a:defPPr>
      <a:defRPr lang="es-V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48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90488-F2CD-4DFF-B385-A94FD88A6D62}" type="datetimeFigureOut">
              <a:rPr lang="es-VE"/>
              <a:pPr>
                <a:defRPr/>
              </a:pPr>
              <a:t>19/5/2022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E3F10-CBB2-4F6A-A624-7BA3C030DF4E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45F31-6861-4FB9-94F0-99F8CFD8ABC3}" type="datetimeFigureOut">
              <a:rPr lang="es-VE"/>
              <a:pPr>
                <a:defRPr/>
              </a:pPr>
              <a:t>19/5/2022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9A8AB-601E-4A56-A057-C0C8F45DCA4F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260E0-CC9F-42BB-9A22-3A46AAF0EACF}" type="datetimeFigureOut">
              <a:rPr lang="es-VE"/>
              <a:pPr>
                <a:defRPr/>
              </a:pPr>
              <a:t>19/5/2022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4C1A9-FB0A-4C0A-A91D-B470141A17A8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FD6E-1A10-46F5-87C9-4E4703CC84BA}" type="datetimeFigureOut">
              <a:rPr lang="es-VE"/>
              <a:pPr>
                <a:defRPr/>
              </a:pPr>
              <a:t>19/5/2022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47A12-B2E8-44BE-927C-99722DA34670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5732B-B44C-4626-8AE9-64EF42767EE1}" type="datetimeFigureOut">
              <a:rPr lang="es-VE"/>
              <a:pPr>
                <a:defRPr/>
              </a:pPr>
              <a:t>19/5/2022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9AA00-C297-499D-84AA-B746B7D66A6A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25EB3-661D-4500-A646-496D3F7EC349}" type="datetimeFigureOut">
              <a:rPr lang="es-VE"/>
              <a:pPr>
                <a:defRPr/>
              </a:pPr>
              <a:t>19/5/2022</a:t>
            </a:fld>
            <a:endParaRPr lang="es-VE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E3904-610B-4DEC-8510-A4792284197B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419BB-19A6-4002-9357-95F7AE5E1D75}" type="datetimeFigureOut">
              <a:rPr lang="es-VE"/>
              <a:pPr>
                <a:defRPr/>
              </a:pPr>
              <a:t>19/5/2022</a:t>
            </a:fld>
            <a:endParaRPr lang="es-VE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D1908-8B30-4397-90DD-3559F384B124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63CBA-9345-41C8-BC64-59B3D1762EA5}" type="datetimeFigureOut">
              <a:rPr lang="es-VE"/>
              <a:pPr>
                <a:defRPr/>
              </a:pPr>
              <a:t>19/5/2022</a:t>
            </a:fld>
            <a:endParaRPr lang="es-VE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132C2-CF52-4822-A490-FD4E85FD8950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35731-D648-4B27-BD49-E672A496445D}" type="datetimeFigureOut">
              <a:rPr lang="es-VE"/>
              <a:pPr>
                <a:defRPr/>
              </a:pPr>
              <a:t>19/5/2022</a:t>
            </a:fld>
            <a:endParaRPr lang="es-VE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0828F-FCFE-49A9-BFAE-D847022C565E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A9DE6-B6A8-4BDB-8A4C-905E57821E44}" type="datetimeFigureOut">
              <a:rPr lang="es-VE"/>
              <a:pPr>
                <a:defRPr/>
              </a:pPr>
              <a:t>19/5/2022</a:t>
            </a:fld>
            <a:endParaRPr lang="es-VE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21897-29FE-4611-97AE-E8D8C196395A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VE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88FCB-06EB-4F4C-B4B4-B59107EF3B5A}" type="datetimeFigureOut">
              <a:rPr lang="es-VE"/>
              <a:pPr>
                <a:defRPr/>
              </a:pPr>
              <a:t>19/5/2022</a:t>
            </a:fld>
            <a:endParaRPr lang="es-VE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D7D2D-7F57-4D33-9929-00E196CE9EC6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VE" smtClean="0"/>
          </a:p>
        </p:txBody>
      </p:sp>
      <p:sp>
        <p:nvSpPr>
          <p:cNvPr id="19459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110DAC-F4BE-46C7-841B-BC7F5AFFC82C}" type="datetimeFigureOut">
              <a:rPr lang="es-VE"/>
              <a:pPr>
                <a:defRPr/>
              </a:pPr>
              <a:t>19/5/2022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4670F8-39CE-4985-8FA1-C8BDA2482D7C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png"/><Relationship Id="rId4" Type="http://schemas.openxmlformats.org/officeDocument/2006/relationships/image" Target="../media/image1.wmf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oleObject" Target="../embeddings/oleObject5.bin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4.png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4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.wmf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183352"/>
              </p:ext>
            </p:extLst>
          </p:nvPr>
        </p:nvGraphicFramePr>
        <p:xfrm>
          <a:off x="323528" y="5229200"/>
          <a:ext cx="1879276" cy="1487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" name="Imagen" r:id="rId3" imgW="706831" imgH="759866" progId="">
                  <p:embed/>
                </p:oleObj>
              </mc:Choice>
              <mc:Fallback>
                <p:oleObj name="Imagen" r:id="rId3" imgW="706831" imgH="759866" progId="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229200"/>
                        <a:ext cx="1879276" cy="148776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3" name="Rectangle 19"/>
          <p:cNvSpPr>
            <a:spLocks noChangeArrowheads="1"/>
          </p:cNvSpPr>
          <p:nvPr/>
        </p:nvSpPr>
        <p:spPr bwMode="auto">
          <a:xfrm>
            <a:off x="39688" y="0"/>
            <a:ext cx="2133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s-ES">
              <a:latin typeface="Calibri" pitchFamily="34" charset="0"/>
            </a:endParaRPr>
          </a:p>
        </p:txBody>
      </p:sp>
      <p:sp>
        <p:nvSpPr>
          <p:cNvPr id="1054" name="Rectangle 20"/>
          <p:cNvSpPr>
            <a:spLocks noChangeArrowheads="1"/>
          </p:cNvSpPr>
          <p:nvPr/>
        </p:nvSpPr>
        <p:spPr bwMode="auto">
          <a:xfrm>
            <a:off x="39688" y="0"/>
            <a:ext cx="2209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s-ES">
              <a:latin typeface="Calibri" pitchFamily="34" charset="0"/>
            </a:endParaRPr>
          </a:p>
        </p:txBody>
      </p:sp>
      <p:sp>
        <p:nvSpPr>
          <p:cNvPr id="1055" name="Line 21"/>
          <p:cNvSpPr>
            <a:spLocks noChangeShapeType="1"/>
          </p:cNvSpPr>
          <p:nvPr/>
        </p:nvSpPr>
        <p:spPr bwMode="auto">
          <a:xfrm>
            <a:off x="344488" y="1676399"/>
            <a:ext cx="1923256" cy="1"/>
          </a:xfrm>
          <a:prstGeom prst="line">
            <a:avLst/>
          </a:prstGeom>
          <a:noFill/>
          <a:ln w="38100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endParaRPr lang="es-AR"/>
          </a:p>
        </p:txBody>
      </p:sp>
      <p:pic>
        <p:nvPicPr>
          <p:cNvPr id="45" name="Imagen 44" descr="http://vector.me/files/images/6/8/683754/farmacia_2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276761"/>
            <a:ext cx="936675" cy="840323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Cuadro de texto 1"/>
          <p:cNvSpPr txBox="1"/>
          <p:nvPr/>
        </p:nvSpPr>
        <p:spPr>
          <a:xfrm>
            <a:off x="10255" y="206288"/>
            <a:ext cx="2192466" cy="473075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ln w="9525" cap="flat" cmpd="sng" algn="ctr">
                  <a:solidFill>
                    <a:srgbClr val="548235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38100" dist="25400" dir="5400000" algn="ctr">
                    <a:srgbClr val="6E747A">
                      <a:alpha val="43000"/>
                    </a:srgbClr>
                  </a:outerShdw>
                  <a:reflection stA="0" endPos="0" fadeDir="0" sx="0" sy="0" algn="bl"/>
                </a:effectLst>
                <a:latin typeface="Lucida Calligraphy" panose="030101010101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es-ES" dirty="0">
              <a:ln>
                <a:noFill/>
              </a:ln>
              <a:solidFill>
                <a:srgbClr val="002060"/>
              </a:solidFill>
              <a:effectLst>
                <a:reflection blurRad="6350" stA="53000" endA="300" endPos="35500" dir="5400000" sy="-90000" algn="bl"/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35496" y="96416"/>
            <a:ext cx="2481800" cy="6716960"/>
            <a:chOff x="39687" y="0"/>
            <a:chExt cx="2621625" cy="6858000"/>
          </a:xfrm>
        </p:grpSpPr>
        <p:sp>
          <p:nvSpPr>
            <p:cNvPr id="1051" name="Text Box 17"/>
            <p:cNvSpPr txBox="1">
              <a:spLocks noChangeArrowheads="1"/>
            </p:cNvSpPr>
            <p:nvPr/>
          </p:nvSpPr>
          <p:spPr bwMode="auto">
            <a:xfrm>
              <a:off x="75278" y="1871532"/>
              <a:ext cx="2552505" cy="1194109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FARMA STOP C.A</a:t>
              </a:r>
              <a:endParaRPr lang="es-ES_tradnl" b="1" dirty="0">
                <a:latin typeface="Times New Roman" pitchFamily="18" charset="0"/>
              </a:endParaRPr>
            </a:p>
            <a:p>
              <a:endParaRPr lang="es-ES_tradnl" dirty="0">
                <a:latin typeface="Times New Roman" pitchFamily="18" charset="0"/>
              </a:endParaRPr>
            </a:p>
            <a:p>
              <a:endParaRPr lang="es-ES_tradnl" dirty="0">
                <a:latin typeface="Times New Roman" pitchFamily="18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</p:txBody>
        </p:sp>
        <p:sp>
          <p:nvSpPr>
            <p:cNvPr id="1052" name="Rectangle 18"/>
            <p:cNvSpPr>
              <a:spLocks noChangeArrowheads="1"/>
            </p:cNvSpPr>
            <p:nvPr/>
          </p:nvSpPr>
          <p:spPr bwMode="auto">
            <a:xfrm>
              <a:off x="39687" y="0"/>
              <a:ext cx="2621625" cy="685800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056" name="Line 22"/>
            <p:cNvSpPr>
              <a:spLocks noChangeShapeType="1"/>
            </p:cNvSpPr>
            <p:nvPr/>
          </p:nvSpPr>
          <p:spPr bwMode="auto">
            <a:xfrm flipV="1">
              <a:off x="344488" y="5088160"/>
              <a:ext cx="1923256" cy="1724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endParaRPr lang="es-AR"/>
            </a:p>
          </p:txBody>
        </p:sp>
        <p:sp>
          <p:nvSpPr>
            <p:cNvPr id="1038" name="45 CuadroTexto"/>
            <p:cNvSpPr txBox="1">
              <a:spLocks noChangeArrowheads="1"/>
            </p:cNvSpPr>
            <p:nvPr/>
          </p:nvSpPr>
          <p:spPr bwMode="auto">
            <a:xfrm>
              <a:off x="344488" y="4581367"/>
              <a:ext cx="1923256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s-ES_tradnl" dirty="0">
                  <a:latin typeface="Calibri" pitchFamily="34" charset="0"/>
                </a:rPr>
                <a:t>CARPETA  1/1</a:t>
              </a:r>
              <a:endParaRPr lang="es-ES" dirty="0">
                <a:latin typeface="Calibri" pitchFamily="34" charset="0"/>
              </a:endParaRPr>
            </a:p>
          </p:txBody>
        </p:sp>
        <p:sp>
          <p:nvSpPr>
            <p:cNvPr id="47" name="Cuadro de texto 4"/>
            <p:cNvSpPr txBox="1"/>
            <p:nvPr/>
          </p:nvSpPr>
          <p:spPr>
            <a:xfrm>
              <a:off x="539552" y="579909"/>
              <a:ext cx="1348105" cy="904875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ES" sz="2200" dirty="0" smtClean="0">
                  <a:ln w="9525" cap="flat" cmpd="sng" algn="ctr">
                    <a:solidFill>
                      <a:srgbClr val="548235"/>
                    </a:solidFill>
                    <a:prstDash val="solid"/>
                    <a:round/>
                  </a:ln>
                  <a:solidFill>
                    <a:srgbClr val="FF0000"/>
                  </a:solidFill>
                  <a:effectLst>
                    <a:outerShdw blurRad="60007" dist="200025" dir="15000000" sy="30000" kx="-1800000" algn="bl">
                      <a:srgbClr val="000000">
                        <a:alpha val="32000"/>
                      </a:srgbClr>
                    </a:outerShdw>
                  </a:effectLst>
                  <a:latin typeface="Lucida Calligraphy" panose="03010101010101010101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</a:t>
              </a:r>
              <a:r>
                <a:rPr lang="es-ES" sz="2200" dirty="0" err="1" smtClean="0">
                  <a:ln w="9525" cap="flat" cmpd="sng" algn="ctr">
                    <a:solidFill>
                      <a:srgbClr val="548235"/>
                    </a:solidFill>
                    <a:prstDash val="solid"/>
                    <a:round/>
                  </a:ln>
                  <a:solidFill>
                    <a:srgbClr val="FF0000"/>
                  </a:solidFill>
                  <a:effectLst>
                    <a:outerShdw blurRad="60007" dist="200025" dir="15000000" sy="30000" kx="-1800000" algn="bl">
                      <a:srgbClr val="000000">
                        <a:alpha val="32000"/>
                      </a:srgbClr>
                    </a:outerShdw>
                  </a:effectLst>
                  <a:latin typeface="Lucida Calligraphy" panose="03010101010101010101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FarmaStop</a:t>
              </a:r>
              <a:endParaRPr lang="es-E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ES" sz="1000" i="1" dirty="0">
                  <a:ln w="9525" cap="flat" cmpd="sng" algn="ctr">
                    <a:solidFill>
                      <a:srgbClr val="548235"/>
                    </a:solidFill>
                    <a:prstDash val="solid"/>
                    <a:round/>
                  </a:ln>
                  <a:effectLst>
                    <a:outerShdw blurRad="60007" dist="200025" dir="15000000" sy="30000" kx="-1800000" algn="bl">
                      <a:srgbClr val="000000">
                        <a:alpha val="32000"/>
                      </a:srgbClr>
                    </a:outerShdw>
                  </a:effectLst>
                  <a:latin typeface="Lucida Calligraphy" panose="03010101010101010101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RIF</a:t>
              </a:r>
              <a:r>
                <a:rPr lang="es-ES" sz="1000" dirty="0">
                  <a:ln w="9525" cap="flat" cmpd="sng" algn="ctr">
                    <a:solidFill>
                      <a:srgbClr val="548235"/>
                    </a:solidFill>
                    <a:prstDash val="solid"/>
                    <a:round/>
                  </a:ln>
                  <a:effectLst>
                    <a:outerShdw blurRad="60007" dist="200025" dir="15000000" sy="30000" kx="-1800000" algn="bl">
                      <a:srgbClr val="000000">
                        <a:alpha val="32000"/>
                      </a:srgbClr>
                    </a:outerShdw>
                  </a:effectLst>
                  <a:latin typeface="Lucida Calligraphy" panose="03010101010101010101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s-ES" sz="1000" dirty="0" smtClean="0">
                  <a:ln w="9525" cap="flat" cmpd="sng" algn="ctr">
                    <a:solidFill>
                      <a:srgbClr val="548235"/>
                    </a:solidFill>
                    <a:prstDash val="solid"/>
                    <a:round/>
                  </a:ln>
                  <a:effectLst>
                    <a:outerShdw blurRad="60007" dist="200025" dir="15000000" sy="30000" kx="-1800000" algn="bl">
                      <a:srgbClr val="000000">
                        <a:alpha val="32000"/>
                      </a:srgbClr>
                    </a:outerShdw>
                  </a:effectLst>
                  <a:latin typeface="Lucida Calligraphy" panose="03010101010101010101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J-299955187-0</a:t>
              </a:r>
              <a:endParaRPr lang="es-E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ES" sz="2200" dirty="0">
                  <a:ln w="9525" cap="flat" cmpd="sng" algn="ctr">
                    <a:solidFill>
                      <a:srgbClr val="548235"/>
                    </a:solidFill>
                    <a:prstDash val="solid"/>
                    <a:round/>
                  </a:ln>
                  <a:solidFill>
                    <a:srgbClr val="FF0000"/>
                  </a:solidFill>
                  <a:effectLst>
                    <a:outerShdw blurRad="60007" dist="200025" dir="15000000" sy="30000" kx="-1800000" algn="bl">
                      <a:srgbClr val="000000">
                        <a:alpha val="32000"/>
                      </a:srgbClr>
                    </a:outerShdw>
                  </a:effectLst>
                  <a:latin typeface="Lucida Calligraphy" panose="03010101010101010101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s-E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" name="Group 15"/>
          <p:cNvGrpSpPr>
            <a:grpSpLocks/>
          </p:cNvGrpSpPr>
          <p:nvPr/>
        </p:nvGrpSpPr>
        <p:grpSpPr bwMode="auto">
          <a:xfrm>
            <a:off x="2822096" y="96416"/>
            <a:ext cx="2325968" cy="6716960"/>
            <a:chOff x="3" y="0"/>
            <a:chExt cx="1425" cy="4320"/>
          </a:xfrm>
        </p:grpSpPr>
        <p:graphicFrame>
          <p:nvGraphicFramePr>
            <p:cNvPr id="19" name="Object 4"/>
            <p:cNvGraphicFramePr>
              <a:graphicFrameLocks noChangeAspect="1"/>
            </p:cNvGraphicFramePr>
            <p:nvPr/>
          </p:nvGraphicFramePr>
          <p:xfrm>
            <a:off x="147" y="3264"/>
            <a:ext cx="1152" cy="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4" name="Imagen" r:id="rId6" imgW="706831" imgH="759866" progId="">
                    <p:embed/>
                  </p:oleObj>
                </mc:Choice>
                <mc:Fallback>
                  <p:oleObj name="Imagen" r:id="rId6" imgW="706831" imgH="759866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" y="3264"/>
                          <a:ext cx="1152" cy="9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39" y="1080"/>
              <a:ext cx="1389" cy="1267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AUTOMERCADO EXPRESS 2707</a:t>
              </a:r>
            </a:p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INVENTARIO </a:t>
              </a:r>
              <a:endParaRPr lang="es-ES_tradnl" b="1" dirty="0">
                <a:latin typeface="Times New Roman" pitchFamily="18" charset="0"/>
              </a:endParaRPr>
            </a:p>
            <a:p>
              <a:pPr algn="ctr"/>
              <a:endParaRPr lang="es-ES_tradnl" dirty="0">
                <a:latin typeface="Times New Roman" pitchFamily="18" charset="0"/>
              </a:endParaRPr>
            </a:p>
            <a:p>
              <a:pPr algn="ctr"/>
              <a:r>
                <a:rPr lang="es-ES_tradnl" b="1" dirty="0" smtClean="0">
                  <a:latin typeface="Times New Roman" pitchFamily="18" charset="0"/>
                </a:rPr>
                <a:t>MERMA DE </a:t>
              </a:r>
            </a:p>
            <a:p>
              <a:pPr algn="ctr"/>
              <a:r>
                <a:rPr lang="es-ES_tradnl" sz="2000" b="1" dirty="0" smtClean="0">
                  <a:latin typeface="Times New Roman" pitchFamily="18" charset="0"/>
                </a:rPr>
                <a:t>FRUTERIA</a:t>
              </a:r>
              <a:endParaRPr lang="es-ES_tradnl" sz="2000" dirty="0">
                <a:latin typeface="Calibri" pitchFamily="34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3" y="0"/>
              <a:ext cx="1344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24" name="Line 21"/>
            <p:cNvSpPr>
              <a:spLocks noChangeShapeType="1"/>
            </p:cNvSpPr>
            <p:nvPr/>
          </p:nvSpPr>
          <p:spPr bwMode="auto">
            <a:xfrm>
              <a:off x="195" y="105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  <p:sp>
          <p:nvSpPr>
            <p:cNvPr id="25" name="Line 22"/>
            <p:cNvSpPr>
              <a:spLocks noChangeShapeType="1"/>
            </p:cNvSpPr>
            <p:nvPr/>
          </p:nvSpPr>
          <p:spPr bwMode="auto">
            <a:xfrm>
              <a:off x="195" y="321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</p:grpSp>
      <p:pic>
        <p:nvPicPr>
          <p:cNvPr id="26" name="Imagen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96769" y="166718"/>
            <a:ext cx="1971859" cy="836712"/>
          </a:xfrm>
          <a:prstGeom prst="rect">
            <a:avLst/>
          </a:prstGeom>
        </p:spPr>
      </p:pic>
      <p:grpSp>
        <p:nvGrpSpPr>
          <p:cNvPr id="27" name="Group 15"/>
          <p:cNvGrpSpPr>
            <a:grpSpLocks/>
          </p:cNvGrpSpPr>
          <p:nvPr/>
        </p:nvGrpSpPr>
        <p:grpSpPr bwMode="auto">
          <a:xfrm>
            <a:off x="5466591" y="96416"/>
            <a:ext cx="2325968" cy="6716960"/>
            <a:chOff x="3" y="0"/>
            <a:chExt cx="1425" cy="4320"/>
          </a:xfrm>
        </p:grpSpPr>
        <p:graphicFrame>
          <p:nvGraphicFramePr>
            <p:cNvPr id="28" name="Object 4"/>
            <p:cNvGraphicFramePr>
              <a:graphicFrameLocks noChangeAspect="1"/>
            </p:cNvGraphicFramePr>
            <p:nvPr/>
          </p:nvGraphicFramePr>
          <p:xfrm>
            <a:off x="147" y="3264"/>
            <a:ext cx="1152" cy="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5" name="Imagen" r:id="rId8" imgW="706831" imgH="759866" progId="">
                    <p:embed/>
                  </p:oleObj>
                </mc:Choice>
                <mc:Fallback>
                  <p:oleObj name="Imagen" r:id="rId8" imgW="706831" imgH="759866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" y="3264"/>
                          <a:ext cx="1152" cy="9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" name="Text Box 17"/>
            <p:cNvSpPr txBox="1">
              <a:spLocks noChangeArrowheads="1"/>
            </p:cNvSpPr>
            <p:nvPr/>
          </p:nvSpPr>
          <p:spPr bwMode="auto">
            <a:xfrm>
              <a:off x="39" y="1080"/>
              <a:ext cx="1389" cy="2217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GRUPO MODELO</a:t>
              </a:r>
            </a:p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TESORERIA</a:t>
              </a:r>
              <a:endParaRPr lang="es-ES_tradnl" b="1" dirty="0">
                <a:latin typeface="Times New Roman" pitchFamily="18" charset="0"/>
              </a:endParaRPr>
            </a:p>
            <a:p>
              <a:pPr algn="ctr"/>
              <a:endParaRPr lang="es-ES_tradnl" dirty="0">
                <a:latin typeface="Times New Roman" pitchFamily="18" charset="0"/>
              </a:endParaRPr>
            </a:p>
            <a:p>
              <a:pPr algn="ctr"/>
              <a:r>
                <a:rPr lang="es-ES_tradnl" b="1" dirty="0" smtClean="0">
                  <a:latin typeface="Times New Roman" pitchFamily="18" charset="0"/>
                </a:rPr>
                <a:t>TRANSFERENCIA</a:t>
              </a:r>
            </a:p>
            <a:p>
              <a:pPr algn="ctr"/>
              <a:endParaRPr lang="es-ES_tradnl" sz="2400" b="1" dirty="0">
                <a:latin typeface="Times New Roman" pitchFamily="18" charset="0"/>
              </a:endParaRPr>
            </a:p>
            <a:p>
              <a:pPr algn="ctr"/>
              <a:r>
                <a:rPr lang="es-ES_tradnl" sz="2400" b="1" dirty="0" smtClean="0">
                  <a:latin typeface="Times New Roman" pitchFamily="18" charset="0"/>
                </a:rPr>
                <a:t>Santuario</a:t>
              </a:r>
            </a:p>
            <a:p>
              <a:pPr algn="ctr"/>
              <a:r>
                <a:rPr lang="es-ES_tradnl" sz="2400" b="1" dirty="0" smtClean="0">
                  <a:latin typeface="Times New Roman" pitchFamily="18" charset="0"/>
                </a:rPr>
                <a:t>Pan. Roma</a:t>
              </a:r>
            </a:p>
            <a:p>
              <a:pPr algn="ctr"/>
              <a:r>
                <a:rPr lang="es-ES_tradnl" sz="2400" b="1" dirty="0" smtClean="0">
                  <a:latin typeface="Times New Roman" pitchFamily="18" charset="0"/>
                </a:rPr>
                <a:t>Pan. Tequense</a:t>
              </a:r>
              <a:endParaRPr lang="es-ES_tradnl" sz="2400" b="1" dirty="0">
                <a:latin typeface="Calibri" pitchFamily="34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</p:txBody>
        </p:sp>
        <p:sp>
          <p:nvSpPr>
            <p:cNvPr id="30" name="Rectangle 18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31" name="Rectangle 19"/>
            <p:cNvSpPr>
              <a:spLocks noChangeArrowheads="1"/>
            </p:cNvSpPr>
            <p:nvPr/>
          </p:nvSpPr>
          <p:spPr bwMode="auto">
            <a:xfrm>
              <a:off x="3" y="0"/>
              <a:ext cx="1344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32" name="Rectangle 20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33" name="Line 21"/>
            <p:cNvSpPr>
              <a:spLocks noChangeShapeType="1"/>
            </p:cNvSpPr>
            <p:nvPr/>
          </p:nvSpPr>
          <p:spPr bwMode="auto">
            <a:xfrm>
              <a:off x="195" y="105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  <p:sp>
          <p:nvSpPr>
            <p:cNvPr id="34" name="Line 22"/>
            <p:cNvSpPr>
              <a:spLocks noChangeShapeType="1"/>
            </p:cNvSpPr>
            <p:nvPr/>
          </p:nvSpPr>
          <p:spPr bwMode="auto">
            <a:xfrm>
              <a:off x="195" y="321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</p:grpSp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47760" y="360130"/>
            <a:ext cx="1587823" cy="7858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36" name="59 CuadroTexto"/>
          <p:cNvSpPr txBox="1">
            <a:spLocks noChangeArrowheads="1"/>
          </p:cNvSpPr>
          <p:nvPr/>
        </p:nvSpPr>
        <p:spPr bwMode="auto">
          <a:xfrm>
            <a:off x="3293954" y="1414461"/>
            <a:ext cx="1500187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100" b="1" dirty="0" smtClean="0"/>
              <a:t>J-40670082-7</a:t>
            </a:r>
            <a:endParaRPr lang="es-ES" sz="1100" b="1" dirty="0"/>
          </a:p>
        </p:txBody>
      </p:sp>
      <p:sp>
        <p:nvSpPr>
          <p:cNvPr id="37" name="59 CuadroTexto"/>
          <p:cNvSpPr txBox="1">
            <a:spLocks noChangeArrowheads="1"/>
          </p:cNvSpPr>
          <p:nvPr/>
        </p:nvSpPr>
        <p:spPr bwMode="auto">
          <a:xfrm>
            <a:off x="5779985" y="1414461"/>
            <a:ext cx="1500187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100" b="1" dirty="0" smtClean="0"/>
              <a:t>J-30810252-0</a:t>
            </a:r>
            <a:endParaRPr lang="es-ES" sz="11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1"/>
          <p:cNvSpPr>
            <a:spLocks noChangeShapeType="1"/>
          </p:cNvSpPr>
          <p:nvPr/>
        </p:nvSpPr>
        <p:spPr bwMode="auto">
          <a:xfrm>
            <a:off x="1259632" y="1700808"/>
            <a:ext cx="1645316" cy="0"/>
          </a:xfrm>
          <a:prstGeom prst="line">
            <a:avLst/>
          </a:prstGeom>
          <a:noFill/>
          <a:ln w="38100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s-AR"/>
          </a:p>
        </p:txBody>
      </p:sp>
      <p:grpSp>
        <p:nvGrpSpPr>
          <p:cNvPr id="23" name="Grupo 22"/>
          <p:cNvGrpSpPr/>
          <p:nvPr/>
        </p:nvGrpSpPr>
        <p:grpSpPr>
          <a:xfrm>
            <a:off x="733746" y="70519"/>
            <a:ext cx="2481800" cy="6716960"/>
            <a:chOff x="733746" y="70519"/>
            <a:chExt cx="2481800" cy="6716960"/>
          </a:xfrm>
        </p:grpSpPr>
        <p:sp>
          <p:nvSpPr>
            <p:cNvPr id="8" name="Text Box 17"/>
            <p:cNvSpPr txBox="1">
              <a:spLocks noChangeArrowheads="1"/>
            </p:cNvSpPr>
            <p:nvPr/>
          </p:nvSpPr>
          <p:spPr bwMode="auto">
            <a:xfrm>
              <a:off x="849857" y="2444695"/>
              <a:ext cx="2267207" cy="1200329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ES_tradnl" b="1" dirty="0" smtClean="0">
                  <a:latin typeface="Times New Roman" pitchFamily="18" charset="0"/>
                </a:rPr>
                <a:t>CONTROL INVENTARIOS GENERALES SUCURSALES</a:t>
              </a:r>
              <a:endParaRPr lang="es-ES_tradnl" b="1" dirty="0">
                <a:latin typeface="Times New Roman" pitchFamily="18" charset="0"/>
              </a:endParaRPr>
            </a:p>
          </p:txBody>
        </p:sp>
        <p:graphicFrame>
          <p:nvGraphicFramePr>
            <p:cNvPr id="11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32563425"/>
                </p:ext>
              </p:extLst>
            </p:nvPr>
          </p:nvGraphicFramePr>
          <p:xfrm>
            <a:off x="1034466" y="5179327"/>
            <a:ext cx="1880361" cy="1418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25" name="Imagen" r:id="rId3" imgW="706831" imgH="759866" progId="">
                    <p:embed/>
                  </p:oleObj>
                </mc:Choice>
                <mc:Fallback>
                  <p:oleObj name="Imagen" r:id="rId3" imgW="706831" imgH="759866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4466" y="5179327"/>
                          <a:ext cx="1880361" cy="14180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2" name="Grupo 11"/>
            <p:cNvGrpSpPr/>
            <p:nvPr/>
          </p:nvGrpSpPr>
          <p:grpSpPr>
            <a:xfrm>
              <a:off x="733746" y="70519"/>
              <a:ext cx="2481800" cy="6716960"/>
              <a:chOff x="39687" y="0"/>
              <a:chExt cx="2621625" cy="6858000"/>
            </a:xfrm>
          </p:grpSpPr>
          <p:sp>
            <p:nvSpPr>
              <p:cNvPr id="14" name="Rectangle 18"/>
              <p:cNvSpPr>
                <a:spLocks noChangeArrowheads="1"/>
              </p:cNvSpPr>
              <p:nvPr/>
            </p:nvSpPr>
            <p:spPr bwMode="auto">
              <a:xfrm>
                <a:off x="39687" y="0"/>
                <a:ext cx="2621625" cy="6858000"/>
              </a:xfrm>
              <a:prstGeom prst="rect">
                <a:avLst/>
              </a:prstGeom>
              <a:noFill/>
              <a:ln w="57150" cmpd="thinThick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endParaRPr lang="es-ES">
                  <a:latin typeface="Calibri" pitchFamily="34" charset="0"/>
                </a:endParaRPr>
              </a:p>
            </p:txBody>
          </p:sp>
          <p:sp>
            <p:nvSpPr>
              <p:cNvPr id="15" name="Line 22"/>
              <p:cNvSpPr>
                <a:spLocks noChangeShapeType="1"/>
              </p:cNvSpPr>
              <p:nvPr/>
            </p:nvSpPr>
            <p:spPr bwMode="auto">
              <a:xfrm flipV="1">
                <a:off x="344488" y="5088160"/>
                <a:ext cx="1923256" cy="17240"/>
              </a:xfrm>
              <a:prstGeom prst="line">
                <a:avLst/>
              </a:prstGeom>
              <a:noFill/>
              <a:ln w="3810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endParaRPr lang="es-AR"/>
              </a:p>
            </p:txBody>
          </p:sp>
          <p:sp>
            <p:nvSpPr>
              <p:cNvPr id="16" name="45 CuadroTexto"/>
              <p:cNvSpPr txBox="1">
                <a:spLocks noChangeArrowheads="1"/>
              </p:cNvSpPr>
              <p:nvPr/>
            </p:nvSpPr>
            <p:spPr bwMode="auto">
              <a:xfrm>
                <a:off x="344488" y="4581367"/>
                <a:ext cx="1923256" cy="3770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ES_tradnl" b="1" dirty="0">
                    <a:latin typeface="Calibri" pitchFamily="34" charset="0"/>
                  </a:rPr>
                  <a:t>CARPETA  </a:t>
                </a:r>
                <a:r>
                  <a:rPr lang="es-ES_tradnl" b="1" dirty="0" smtClean="0">
                    <a:latin typeface="Calibri" pitchFamily="34" charset="0"/>
                  </a:rPr>
                  <a:t>3/3</a:t>
                </a:r>
                <a:endParaRPr lang="es-ES" b="1" dirty="0">
                  <a:latin typeface="Calibri" pitchFamily="34" charset="0"/>
                </a:endParaRPr>
              </a:p>
            </p:txBody>
          </p:sp>
        </p:grpSp>
      </p:grpSp>
      <p:pic>
        <p:nvPicPr>
          <p:cNvPr id="18" name="Imagen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5205" y="302832"/>
            <a:ext cx="1971859" cy="836712"/>
          </a:xfrm>
          <a:prstGeom prst="rect">
            <a:avLst/>
          </a:prstGeom>
        </p:spPr>
      </p:pic>
      <p:grpSp>
        <p:nvGrpSpPr>
          <p:cNvPr id="25" name="Grupo 24"/>
          <p:cNvGrpSpPr/>
          <p:nvPr/>
        </p:nvGrpSpPr>
        <p:grpSpPr>
          <a:xfrm>
            <a:off x="3398768" y="70519"/>
            <a:ext cx="2481800" cy="6716960"/>
            <a:chOff x="733746" y="70519"/>
            <a:chExt cx="2481800" cy="6716960"/>
          </a:xfrm>
        </p:grpSpPr>
        <p:sp>
          <p:nvSpPr>
            <p:cNvPr id="26" name="Text Box 17"/>
            <p:cNvSpPr txBox="1">
              <a:spLocks noChangeArrowheads="1"/>
            </p:cNvSpPr>
            <p:nvPr/>
          </p:nvSpPr>
          <p:spPr bwMode="auto">
            <a:xfrm>
              <a:off x="849857" y="2444695"/>
              <a:ext cx="2267207" cy="1200329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ES_tradnl" b="1" dirty="0" smtClean="0">
                  <a:latin typeface="Times New Roman" pitchFamily="18" charset="0"/>
                </a:rPr>
                <a:t>CONTROL COMBOS Y PEDIDOS NAVIDEÑOS</a:t>
              </a:r>
              <a:endParaRPr lang="es-ES_tradnl" b="1" dirty="0">
                <a:latin typeface="Times New Roman" pitchFamily="18" charset="0"/>
              </a:endParaRPr>
            </a:p>
          </p:txBody>
        </p:sp>
        <p:graphicFrame>
          <p:nvGraphicFramePr>
            <p:cNvPr id="27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72537931"/>
                </p:ext>
              </p:extLst>
            </p:nvPr>
          </p:nvGraphicFramePr>
          <p:xfrm>
            <a:off x="1034466" y="5179327"/>
            <a:ext cx="1880361" cy="1418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26" name="Imagen" r:id="rId3" imgW="706831" imgH="759866" progId="">
                    <p:embed/>
                  </p:oleObj>
                </mc:Choice>
                <mc:Fallback>
                  <p:oleObj name="Imagen" r:id="rId3" imgW="706831" imgH="759866" progId="">
                    <p:embed/>
                    <p:pic>
                      <p:nvPicPr>
                        <p:cNvPr id="11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4466" y="5179327"/>
                          <a:ext cx="1880361" cy="14180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8" name="Grupo 27"/>
            <p:cNvGrpSpPr/>
            <p:nvPr/>
          </p:nvGrpSpPr>
          <p:grpSpPr>
            <a:xfrm>
              <a:off x="733746" y="70519"/>
              <a:ext cx="2481800" cy="6716960"/>
              <a:chOff x="39687" y="0"/>
              <a:chExt cx="2621625" cy="6858000"/>
            </a:xfrm>
          </p:grpSpPr>
          <p:sp>
            <p:nvSpPr>
              <p:cNvPr id="29" name="Rectangle 18"/>
              <p:cNvSpPr>
                <a:spLocks noChangeArrowheads="1"/>
              </p:cNvSpPr>
              <p:nvPr/>
            </p:nvSpPr>
            <p:spPr bwMode="auto">
              <a:xfrm>
                <a:off x="39687" y="0"/>
                <a:ext cx="2621625" cy="6858000"/>
              </a:xfrm>
              <a:prstGeom prst="rect">
                <a:avLst/>
              </a:prstGeom>
              <a:noFill/>
              <a:ln w="57150" cmpd="thinThick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endParaRPr lang="es-ES">
                  <a:latin typeface="Calibri" pitchFamily="34" charset="0"/>
                </a:endParaRPr>
              </a:p>
            </p:txBody>
          </p:sp>
          <p:sp>
            <p:nvSpPr>
              <p:cNvPr id="30" name="Line 22"/>
              <p:cNvSpPr>
                <a:spLocks noChangeShapeType="1"/>
              </p:cNvSpPr>
              <p:nvPr/>
            </p:nvSpPr>
            <p:spPr bwMode="auto">
              <a:xfrm flipV="1">
                <a:off x="344488" y="5088160"/>
                <a:ext cx="1923256" cy="17240"/>
              </a:xfrm>
              <a:prstGeom prst="line">
                <a:avLst/>
              </a:prstGeom>
              <a:noFill/>
              <a:ln w="3810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endParaRPr lang="es-AR"/>
              </a:p>
            </p:txBody>
          </p:sp>
          <p:sp>
            <p:nvSpPr>
              <p:cNvPr id="31" name="45 CuadroTexto"/>
              <p:cNvSpPr txBox="1">
                <a:spLocks noChangeArrowheads="1"/>
              </p:cNvSpPr>
              <p:nvPr/>
            </p:nvSpPr>
            <p:spPr bwMode="auto">
              <a:xfrm>
                <a:off x="344488" y="4581367"/>
                <a:ext cx="1923256" cy="3770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ES_tradnl" b="1" dirty="0">
                    <a:latin typeface="Calibri" pitchFamily="34" charset="0"/>
                  </a:rPr>
                  <a:t>CARPETA  </a:t>
                </a:r>
                <a:r>
                  <a:rPr lang="es-ES_tradnl" b="1" dirty="0" smtClean="0">
                    <a:latin typeface="Calibri" pitchFamily="34" charset="0"/>
                  </a:rPr>
                  <a:t>1/1</a:t>
                </a:r>
                <a:endParaRPr lang="es-ES" b="1" dirty="0">
                  <a:latin typeface="Calibri" pitchFamily="34" charset="0"/>
                </a:endParaRPr>
              </a:p>
            </p:txBody>
          </p:sp>
        </p:grpSp>
      </p:grpSp>
      <p:pic>
        <p:nvPicPr>
          <p:cNvPr id="32" name="Imagen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9488" y="302832"/>
            <a:ext cx="1971859" cy="836712"/>
          </a:xfrm>
          <a:prstGeom prst="rect">
            <a:avLst/>
          </a:prstGeom>
        </p:spPr>
      </p:pic>
      <p:sp>
        <p:nvSpPr>
          <p:cNvPr id="33" name="Line 21"/>
          <p:cNvSpPr>
            <a:spLocks noChangeShapeType="1"/>
          </p:cNvSpPr>
          <p:nvPr/>
        </p:nvSpPr>
        <p:spPr bwMode="auto">
          <a:xfrm>
            <a:off x="3817010" y="1700808"/>
            <a:ext cx="1645316" cy="0"/>
          </a:xfrm>
          <a:prstGeom prst="line">
            <a:avLst/>
          </a:prstGeom>
          <a:noFill/>
          <a:ln w="38100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s-AR"/>
          </a:p>
        </p:txBody>
      </p:sp>
      <p:grpSp>
        <p:nvGrpSpPr>
          <p:cNvPr id="34" name="Grupo 33"/>
          <p:cNvGrpSpPr/>
          <p:nvPr/>
        </p:nvGrpSpPr>
        <p:grpSpPr>
          <a:xfrm>
            <a:off x="6050640" y="81951"/>
            <a:ext cx="2481800" cy="6716960"/>
            <a:chOff x="733746" y="70519"/>
            <a:chExt cx="2481800" cy="6716960"/>
          </a:xfrm>
        </p:grpSpPr>
        <p:sp>
          <p:nvSpPr>
            <p:cNvPr id="35" name="Text Box 17"/>
            <p:cNvSpPr txBox="1">
              <a:spLocks noChangeArrowheads="1"/>
            </p:cNvSpPr>
            <p:nvPr/>
          </p:nvSpPr>
          <p:spPr bwMode="auto">
            <a:xfrm>
              <a:off x="983298" y="2444695"/>
              <a:ext cx="2007093" cy="369332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s-ES_tradnl" b="1" dirty="0" smtClean="0">
                  <a:latin typeface="Times New Roman" pitchFamily="18" charset="0"/>
                </a:rPr>
                <a:t>AJUSTE </a:t>
              </a:r>
              <a:endParaRPr lang="es-ES_tradnl" b="1" dirty="0">
                <a:latin typeface="Times New Roman" pitchFamily="18" charset="0"/>
              </a:endParaRPr>
            </a:p>
          </p:txBody>
        </p:sp>
        <p:graphicFrame>
          <p:nvGraphicFramePr>
            <p:cNvPr id="36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48556488"/>
                </p:ext>
              </p:extLst>
            </p:nvPr>
          </p:nvGraphicFramePr>
          <p:xfrm>
            <a:off x="1034466" y="5179327"/>
            <a:ext cx="1880361" cy="1418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27" name="Imagen" r:id="rId3" imgW="706831" imgH="759866" progId="">
                    <p:embed/>
                  </p:oleObj>
                </mc:Choice>
                <mc:Fallback>
                  <p:oleObj name="Imagen" r:id="rId3" imgW="706831" imgH="759866" progId="">
                    <p:embed/>
                    <p:pic>
                      <p:nvPicPr>
                        <p:cNvPr id="27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4466" y="5179327"/>
                          <a:ext cx="1880361" cy="14180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7" name="Grupo 36"/>
            <p:cNvGrpSpPr/>
            <p:nvPr/>
          </p:nvGrpSpPr>
          <p:grpSpPr>
            <a:xfrm>
              <a:off x="733746" y="70519"/>
              <a:ext cx="2481800" cy="6716960"/>
              <a:chOff x="39687" y="0"/>
              <a:chExt cx="2621625" cy="6858000"/>
            </a:xfrm>
          </p:grpSpPr>
          <p:sp>
            <p:nvSpPr>
              <p:cNvPr id="38" name="Rectangle 18"/>
              <p:cNvSpPr>
                <a:spLocks noChangeArrowheads="1"/>
              </p:cNvSpPr>
              <p:nvPr/>
            </p:nvSpPr>
            <p:spPr bwMode="auto">
              <a:xfrm>
                <a:off x="39687" y="0"/>
                <a:ext cx="2621625" cy="6858000"/>
              </a:xfrm>
              <a:prstGeom prst="rect">
                <a:avLst/>
              </a:prstGeom>
              <a:noFill/>
              <a:ln w="57150" cmpd="thinThick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endParaRPr lang="es-ES">
                  <a:latin typeface="Calibri" pitchFamily="34" charset="0"/>
                </a:endParaRPr>
              </a:p>
            </p:txBody>
          </p:sp>
          <p:sp>
            <p:nvSpPr>
              <p:cNvPr id="39" name="Line 22"/>
              <p:cNvSpPr>
                <a:spLocks noChangeShapeType="1"/>
              </p:cNvSpPr>
              <p:nvPr/>
            </p:nvSpPr>
            <p:spPr bwMode="auto">
              <a:xfrm flipV="1">
                <a:off x="344488" y="5088160"/>
                <a:ext cx="1923256" cy="17240"/>
              </a:xfrm>
              <a:prstGeom prst="line">
                <a:avLst/>
              </a:prstGeom>
              <a:noFill/>
              <a:ln w="3810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endParaRPr lang="es-AR"/>
              </a:p>
            </p:txBody>
          </p:sp>
          <p:sp>
            <p:nvSpPr>
              <p:cNvPr id="40" name="45 CuadroTexto"/>
              <p:cNvSpPr txBox="1">
                <a:spLocks noChangeArrowheads="1"/>
              </p:cNvSpPr>
              <p:nvPr/>
            </p:nvSpPr>
            <p:spPr bwMode="auto">
              <a:xfrm>
                <a:off x="344488" y="4581367"/>
                <a:ext cx="1923256" cy="3770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ES_tradnl" b="1" dirty="0">
                    <a:latin typeface="Calibri" pitchFamily="34" charset="0"/>
                  </a:rPr>
                  <a:t>CARPETA  </a:t>
                </a:r>
                <a:r>
                  <a:rPr lang="es-ES_tradnl" b="1" dirty="0" smtClean="0">
                    <a:latin typeface="Calibri" pitchFamily="34" charset="0"/>
                  </a:rPr>
                  <a:t>1/1</a:t>
                </a:r>
                <a:endParaRPr lang="es-ES" b="1" dirty="0">
                  <a:latin typeface="Calibri" pitchFamily="34" charset="0"/>
                </a:endParaRPr>
              </a:p>
            </p:txBody>
          </p:sp>
        </p:grpSp>
      </p:grpSp>
      <p:pic>
        <p:nvPicPr>
          <p:cNvPr id="41" name="Imagen 4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2200" y="427174"/>
            <a:ext cx="1971859" cy="836712"/>
          </a:xfrm>
          <a:prstGeom prst="rect">
            <a:avLst/>
          </a:prstGeom>
        </p:spPr>
      </p:pic>
      <p:sp>
        <p:nvSpPr>
          <p:cNvPr id="42" name="Line 21"/>
          <p:cNvSpPr>
            <a:spLocks noChangeShapeType="1"/>
          </p:cNvSpPr>
          <p:nvPr/>
        </p:nvSpPr>
        <p:spPr bwMode="auto">
          <a:xfrm>
            <a:off x="6426865" y="1700808"/>
            <a:ext cx="1645316" cy="0"/>
          </a:xfrm>
          <a:prstGeom prst="line">
            <a:avLst/>
          </a:prstGeom>
          <a:noFill/>
          <a:ln w="38100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64564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/>
          <p:cNvGrpSpPr/>
          <p:nvPr/>
        </p:nvGrpSpPr>
        <p:grpSpPr>
          <a:xfrm>
            <a:off x="733746" y="70519"/>
            <a:ext cx="2481800" cy="6716960"/>
            <a:chOff x="733746" y="70519"/>
            <a:chExt cx="2481800" cy="6716960"/>
          </a:xfrm>
        </p:grpSpPr>
        <p:sp>
          <p:nvSpPr>
            <p:cNvPr id="15" name="Text Box 17"/>
            <p:cNvSpPr txBox="1">
              <a:spLocks noChangeArrowheads="1"/>
            </p:cNvSpPr>
            <p:nvPr/>
          </p:nvSpPr>
          <p:spPr bwMode="auto">
            <a:xfrm>
              <a:off x="849857" y="1844824"/>
              <a:ext cx="2267207" cy="1846659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EXQUISITESES MODELO</a:t>
              </a:r>
            </a:p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INVENTARIO </a:t>
              </a:r>
            </a:p>
            <a:p>
              <a:pPr algn="ctr"/>
              <a:endParaRPr lang="es-ES" sz="1600" b="1" dirty="0">
                <a:latin typeface="Times New Roman" pitchFamily="18" charset="0"/>
              </a:endParaRPr>
            </a:p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AJUSTE DE INVENTARIO </a:t>
              </a:r>
              <a:endParaRPr lang="es-ES_tradnl" b="1" dirty="0">
                <a:latin typeface="Times New Roman" pitchFamily="18" charset="0"/>
              </a:endParaRPr>
            </a:p>
            <a:p>
              <a:pPr algn="ctr"/>
              <a:endParaRPr lang="es-ES_tradnl" dirty="0">
                <a:latin typeface="Times New Roman" pitchFamily="18" charset="0"/>
              </a:endParaRPr>
            </a:p>
          </p:txBody>
        </p:sp>
        <p:graphicFrame>
          <p:nvGraphicFramePr>
            <p:cNvPr id="16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9396810"/>
                </p:ext>
              </p:extLst>
            </p:nvPr>
          </p:nvGraphicFramePr>
          <p:xfrm>
            <a:off x="1034466" y="5179327"/>
            <a:ext cx="1880361" cy="1418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61" name="Imagen" r:id="rId3" imgW="706831" imgH="759866" progId="">
                    <p:embed/>
                  </p:oleObj>
                </mc:Choice>
                <mc:Fallback>
                  <p:oleObj name="Imagen" r:id="rId3" imgW="706831" imgH="759866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4466" y="5179327"/>
                          <a:ext cx="1880361" cy="14180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7" name="Grupo 16"/>
            <p:cNvGrpSpPr/>
            <p:nvPr/>
          </p:nvGrpSpPr>
          <p:grpSpPr>
            <a:xfrm>
              <a:off x="733746" y="70519"/>
              <a:ext cx="2481800" cy="6716960"/>
              <a:chOff x="39687" y="0"/>
              <a:chExt cx="2621625" cy="6858000"/>
            </a:xfrm>
          </p:grpSpPr>
          <p:sp>
            <p:nvSpPr>
              <p:cNvPr id="18" name="Rectangle 18"/>
              <p:cNvSpPr>
                <a:spLocks noChangeArrowheads="1"/>
              </p:cNvSpPr>
              <p:nvPr/>
            </p:nvSpPr>
            <p:spPr bwMode="auto">
              <a:xfrm>
                <a:off x="39687" y="0"/>
                <a:ext cx="2621625" cy="6858000"/>
              </a:xfrm>
              <a:prstGeom prst="rect">
                <a:avLst/>
              </a:prstGeom>
              <a:noFill/>
              <a:ln w="57150" cmpd="thinThick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endParaRPr lang="es-ES">
                  <a:latin typeface="Calibri" pitchFamily="34" charset="0"/>
                </a:endParaRPr>
              </a:p>
            </p:txBody>
          </p:sp>
          <p:sp>
            <p:nvSpPr>
              <p:cNvPr id="19" name="Line 22"/>
              <p:cNvSpPr>
                <a:spLocks noChangeShapeType="1"/>
              </p:cNvSpPr>
              <p:nvPr/>
            </p:nvSpPr>
            <p:spPr bwMode="auto">
              <a:xfrm flipV="1">
                <a:off x="344488" y="5088160"/>
                <a:ext cx="1923256" cy="17240"/>
              </a:xfrm>
              <a:prstGeom prst="line">
                <a:avLst/>
              </a:prstGeom>
              <a:noFill/>
              <a:ln w="3810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endParaRPr lang="es-AR"/>
              </a:p>
            </p:txBody>
          </p:sp>
          <p:sp>
            <p:nvSpPr>
              <p:cNvPr id="20" name="45 CuadroTexto"/>
              <p:cNvSpPr txBox="1">
                <a:spLocks noChangeArrowheads="1"/>
              </p:cNvSpPr>
              <p:nvPr/>
            </p:nvSpPr>
            <p:spPr bwMode="auto">
              <a:xfrm>
                <a:off x="344488" y="4581367"/>
                <a:ext cx="1923256" cy="3770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ES_tradnl" b="1" dirty="0">
                    <a:latin typeface="Calibri" pitchFamily="34" charset="0"/>
                  </a:rPr>
                  <a:t>CARPETA  1/1</a:t>
                </a:r>
                <a:endParaRPr lang="es-ES" b="1" dirty="0">
                  <a:latin typeface="Calibri" pitchFamily="34" charset="0"/>
                </a:endParaRPr>
              </a:p>
            </p:txBody>
          </p:sp>
        </p:grpSp>
      </p:grpSp>
      <p:grpSp>
        <p:nvGrpSpPr>
          <p:cNvPr id="21" name="Grupo 20"/>
          <p:cNvGrpSpPr/>
          <p:nvPr/>
        </p:nvGrpSpPr>
        <p:grpSpPr>
          <a:xfrm>
            <a:off x="3576563" y="96416"/>
            <a:ext cx="2481800" cy="6716960"/>
            <a:chOff x="733746" y="70519"/>
            <a:chExt cx="2481800" cy="6716960"/>
          </a:xfrm>
        </p:grpSpPr>
        <p:sp>
          <p:nvSpPr>
            <p:cNvPr id="22" name="Text Box 17"/>
            <p:cNvSpPr txBox="1">
              <a:spLocks noChangeArrowheads="1"/>
            </p:cNvSpPr>
            <p:nvPr/>
          </p:nvSpPr>
          <p:spPr bwMode="auto">
            <a:xfrm>
              <a:off x="849857" y="1844824"/>
              <a:ext cx="2267207" cy="1846659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EXQUISITESES MODELO</a:t>
              </a:r>
            </a:p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INVENTARIO </a:t>
              </a:r>
            </a:p>
            <a:p>
              <a:pPr algn="ctr"/>
              <a:endParaRPr lang="es-ES" sz="1600" b="1" dirty="0">
                <a:latin typeface="Times New Roman" pitchFamily="18" charset="0"/>
              </a:endParaRPr>
            </a:p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MERMA DE FRUTERIA</a:t>
              </a:r>
              <a:endParaRPr lang="es-ES_tradnl" b="1" dirty="0">
                <a:latin typeface="Times New Roman" pitchFamily="18" charset="0"/>
              </a:endParaRPr>
            </a:p>
            <a:p>
              <a:pPr algn="ctr"/>
              <a:endParaRPr lang="es-ES_tradnl" dirty="0">
                <a:latin typeface="Times New Roman" pitchFamily="18" charset="0"/>
              </a:endParaRPr>
            </a:p>
          </p:txBody>
        </p:sp>
        <p:graphicFrame>
          <p:nvGraphicFramePr>
            <p:cNvPr id="23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9396810"/>
                </p:ext>
              </p:extLst>
            </p:nvPr>
          </p:nvGraphicFramePr>
          <p:xfrm>
            <a:off x="1034466" y="5179327"/>
            <a:ext cx="1880361" cy="1418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62" name="Imagen" r:id="rId5" imgW="706831" imgH="759866" progId="">
                    <p:embed/>
                  </p:oleObj>
                </mc:Choice>
                <mc:Fallback>
                  <p:oleObj name="Imagen" r:id="rId5" imgW="706831" imgH="759866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4466" y="5179327"/>
                          <a:ext cx="1880361" cy="14180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4" name="Grupo 23"/>
            <p:cNvGrpSpPr/>
            <p:nvPr/>
          </p:nvGrpSpPr>
          <p:grpSpPr>
            <a:xfrm>
              <a:off x="733746" y="70519"/>
              <a:ext cx="2481800" cy="6716960"/>
              <a:chOff x="39687" y="0"/>
              <a:chExt cx="2621625" cy="6858000"/>
            </a:xfrm>
          </p:grpSpPr>
          <p:sp>
            <p:nvSpPr>
              <p:cNvPr id="25" name="Rectangle 18"/>
              <p:cNvSpPr>
                <a:spLocks noChangeArrowheads="1"/>
              </p:cNvSpPr>
              <p:nvPr/>
            </p:nvSpPr>
            <p:spPr bwMode="auto">
              <a:xfrm>
                <a:off x="39687" y="0"/>
                <a:ext cx="2621625" cy="6858000"/>
              </a:xfrm>
              <a:prstGeom prst="rect">
                <a:avLst/>
              </a:prstGeom>
              <a:noFill/>
              <a:ln w="57150" cmpd="thinThick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endParaRPr lang="es-ES">
                  <a:latin typeface="Calibri" pitchFamily="34" charset="0"/>
                </a:endParaRPr>
              </a:p>
            </p:txBody>
          </p:sp>
          <p:sp>
            <p:nvSpPr>
              <p:cNvPr id="26" name="Line 22"/>
              <p:cNvSpPr>
                <a:spLocks noChangeShapeType="1"/>
              </p:cNvSpPr>
              <p:nvPr/>
            </p:nvSpPr>
            <p:spPr bwMode="auto">
              <a:xfrm flipV="1">
                <a:off x="344488" y="5088160"/>
                <a:ext cx="1923256" cy="17240"/>
              </a:xfrm>
              <a:prstGeom prst="line">
                <a:avLst/>
              </a:prstGeom>
              <a:noFill/>
              <a:ln w="3810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endParaRPr lang="es-AR"/>
              </a:p>
            </p:txBody>
          </p:sp>
          <p:sp>
            <p:nvSpPr>
              <p:cNvPr id="27" name="45 CuadroTexto"/>
              <p:cNvSpPr txBox="1">
                <a:spLocks noChangeArrowheads="1"/>
              </p:cNvSpPr>
              <p:nvPr/>
            </p:nvSpPr>
            <p:spPr bwMode="auto">
              <a:xfrm>
                <a:off x="344488" y="4581367"/>
                <a:ext cx="1923256" cy="3770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ES_tradnl" b="1" dirty="0">
                    <a:latin typeface="Calibri" pitchFamily="34" charset="0"/>
                  </a:rPr>
                  <a:t>CARPETA  1/1</a:t>
                </a:r>
                <a:endParaRPr lang="es-ES" b="1" dirty="0">
                  <a:latin typeface="Calibri" pitchFamily="34" charset="0"/>
                </a:endParaRPr>
              </a:p>
            </p:txBody>
          </p:sp>
        </p:grpSp>
      </p:grpSp>
      <p:grpSp>
        <p:nvGrpSpPr>
          <p:cNvPr id="28" name="Grupo 27"/>
          <p:cNvGrpSpPr/>
          <p:nvPr/>
        </p:nvGrpSpPr>
        <p:grpSpPr>
          <a:xfrm>
            <a:off x="6416915" y="168424"/>
            <a:ext cx="2481800" cy="6716960"/>
            <a:chOff x="733746" y="70519"/>
            <a:chExt cx="2481800" cy="6716960"/>
          </a:xfrm>
        </p:grpSpPr>
        <p:sp>
          <p:nvSpPr>
            <p:cNvPr id="29" name="Text Box 17"/>
            <p:cNvSpPr txBox="1">
              <a:spLocks noChangeArrowheads="1"/>
            </p:cNvSpPr>
            <p:nvPr/>
          </p:nvSpPr>
          <p:spPr bwMode="auto">
            <a:xfrm>
              <a:off x="849857" y="1844824"/>
              <a:ext cx="2267207" cy="1846659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EXQUISITESES</a:t>
              </a:r>
            </a:p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MODELO</a:t>
              </a:r>
            </a:p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INVENTARIO </a:t>
              </a:r>
            </a:p>
            <a:p>
              <a:pPr algn="ctr"/>
              <a:endParaRPr lang="es-ES" sz="1600" b="1" dirty="0">
                <a:latin typeface="Times New Roman" pitchFamily="18" charset="0"/>
              </a:endParaRPr>
            </a:p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ORDEN DE PRODUCCION</a:t>
              </a:r>
              <a:endParaRPr lang="es-ES_tradnl" b="1" dirty="0">
                <a:latin typeface="Times New Roman" pitchFamily="18" charset="0"/>
              </a:endParaRPr>
            </a:p>
            <a:p>
              <a:pPr algn="ctr"/>
              <a:endParaRPr lang="es-ES_tradnl" dirty="0">
                <a:latin typeface="Times New Roman" pitchFamily="18" charset="0"/>
              </a:endParaRPr>
            </a:p>
          </p:txBody>
        </p:sp>
        <p:graphicFrame>
          <p:nvGraphicFramePr>
            <p:cNvPr id="30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9396810"/>
                </p:ext>
              </p:extLst>
            </p:nvPr>
          </p:nvGraphicFramePr>
          <p:xfrm>
            <a:off x="1034466" y="5179327"/>
            <a:ext cx="1880361" cy="1418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63" name="Imagen" r:id="rId6" imgW="706831" imgH="759866" progId="">
                    <p:embed/>
                  </p:oleObj>
                </mc:Choice>
                <mc:Fallback>
                  <p:oleObj name="Imagen" r:id="rId6" imgW="706831" imgH="759866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4466" y="5179327"/>
                          <a:ext cx="1880361" cy="14180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1" name="Grupo 30"/>
            <p:cNvGrpSpPr/>
            <p:nvPr/>
          </p:nvGrpSpPr>
          <p:grpSpPr>
            <a:xfrm>
              <a:off x="733746" y="70519"/>
              <a:ext cx="2481800" cy="6716960"/>
              <a:chOff x="39687" y="0"/>
              <a:chExt cx="2621625" cy="6858000"/>
            </a:xfrm>
          </p:grpSpPr>
          <p:sp>
            <p:nvSpPr>
              <p:cNvPr id="32" name="Rectangle 18"/>
              <p:cNvSpPr>
                <a:spLocks noChangeArrowheads="1"/>
              </p:cNvSpPr>
              <p:nvPr/>
            </p:nvSpPr>
            <p:spPr bwMode="auto">
              <a:xfrm>
                <a:off x="39687" y="0"/>
                <a:ext cx="2621625" cy="6858000"/>
              </a:xfrm>
              <a:prstGeom prst="rect">
                <a:avLst/>
              </a:prstGeom>
              <a:noFill/>
              <a:ln w="57150" cmpd="thinThick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endParaRPr lang="es-ES">
                  <a:latin typeface="Calibri" pitchFamily="34" charset="0"/>
                </a:endParaRPr>
              </a:p>
            </p:txBody>
          </p:sp>
          <p:sp>
            <p:nvSpPr>
              <p:cNvPr id="33" name="Line 22"/>
              <p:cNvSpPr>
                <a:spLocks noChangeShapeType="1"/>
              </p:cNvSpPr>
              <p:nvPr/>
            </p:nvSpPr>
            <p:spPr bwMode="auto">
              <a:xfrm flipV="1">
                <a:off x="344488" y="5088160"/>
                <a:ext cx="1923256" cy="17240"/>
              </a:xfrm>
              <a:prstGeom prst="line">
                <a:avLst/>
              </a:prstGeom>
              <a:noFill/>
              <a:ln w="3810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endParaRPr lang="es-AR"/>
              </a:p>
            </p:txBody>
          </p:sp>
          <p:sp>
            <p:nvSpPr>
              <p:cNvPr id="34" name="45 CuadroTexto"/>
              <p:cNvSpPr txBox="1">
                <a:spLocks noChangeArrowheads="1"/>
              </p:cNvSpPr>
              <p:nvPr/>
            </p:nvSpPr>
            <p:spPr bwMode="auto">
              <a:xfrm>
                <a:off x="344488" y="4581367"/>
                <a:ext cx="1923256" cy="3770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ES_tradnl" b="1" dirty="0">
                    <a:latin typeface="Calibri" pitchFamily="34" charset="0"/>
                  </a:rPr>
                  <a:t>CARPETA  1/1</a:t>
                </a:r>
                <a:endParaRPr lang="es-ES" b="1" dirty="0">
                  <a:latin typeface="Calibri" pitchFamily="34" charset="0"/>
                </a:endParaRPr>
              </a:p>
            </p:txBody>
          </p:sp>
        </p:grpSp>
      </p:grpSp>
      <p:sp>
        <p:nvSpPr>
          <p:cNvPr id="35" name="Line 21"/>
          <p:cNvSpPr>
            <a:spLocks noChangeShapeType="1"/>
          </p:cNvSpPr>
          <p:nvPr/>
        </p:nvSpPr>
        <p:spPr bwMode="auto">
          <a:xfrm>
            <a:off x="1259632" y="1700808"/>
            <a:ext cx="1645316" cy="0"/>
          </a:xfrm>
          <a:prstGeom prst="line">
            <a:avLst/>
          </a:prstGeom>
          <a:noFill/>
          <a:ln w="38100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s-AR"/>
          </a:p>
        </p:txBody>
      </p:sp>
      <p:sp>
        <p:nvSpPr>
          <p:cNvPr id="36" name="Line 21"/>
          <p:cNvSpPr>
            <a:spLocks noChangeShapeType="1"/>
          </p:cNvSpPr>
          <p:nvPr/>
        </p:nvSpPr>
        <p:spPr bwMode="auto">
          <a:xfrm>
            <a:off x="4040470" y="1684273"/>
            <a:ext cx="1645316" cy="0"/>
          </a:xfrm>
          <a:prstGeom prst="line">
            <a:avLst/>
          </a:prstGeom>
          <a:noFill/>
          <a:ln w="38100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s-AR"/>
          </a:p>
        </p:txBody>
      </p:sp>
      <p:sp>
        <p:nvSpPr>
          <p:cNvPr id="37" name="Line 21"/>
          <p:cNvSpPr>
            <a:spLocks noChangeShapeType="1"/>
          </p:cNvSpPr>
          <p:nvPr/>
        </p:nvSpPr>
        <p:spPr bwMode="auto">
          <a:xfrm>
            <a:off x="6880822" y="1700808"/>
            <a:ext cx="1645316" cy="0"/>
          </a:xfrm>
          <a:prstGeom prst="line">
            <a:avLst/>
          </a:prstGeom>
          <a:noFill/>
          <a:ln w="38100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s-AR"/>
          </a:p>
        </p:txBody>
      </p:sp>
      <p:pic>
        <p:nvPicPr>
          <p:cNvPr id="38" name="Picture 2" descr="C:\Users\equipo05\Desktop\logo de exquisiteces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650" y="151436"/>
            <a:ext cx="1532115" cy="93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C:\Users\equipo05\Desktop\logo de exquisiteces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2431" y="268935"/>
            <a:ext cx="1532115" cy="93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C:\Users\equipo05\Desktop\logo de exquisiteces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0903" y="305278"/>
            <a:ext cx="1532115" cy="93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56 CuadroTexto"/>
          <p:cNvSpPr txBox="1">
            <a:spLocks noChangeArrowheads="1"/>
          </p:cNvSpPr>
          <p:nvPr/>
        </p:nvSpPr>
        <p:spPr bwMode="auto">
          <a:xfrm>
            <a:off x="1296324" y="1433296"/>
            <a:ext cx="1500187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100" dirty="0"/>
              <a:t>J </a:t>
            </a:r>
            <a:r>
              <a:rPr lang="es-ES" sz="1100" b="1" dirty="0" smtClean="0"/>
              <a:t>-31252895-8</a:t>
            </a:r>
            <a:endParaRPr lang="es-ES" sz="1100" b="1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03667" y="1349963"/>
            <a:ext cx="1499746" cy="304826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0903" y="1421971"/>
            <a:ext cx="1499746" cy="304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079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42" name="Group 5"/>
          <p:cNvGrpSpPr>
            <a:grpSpLocks/>
          </p:cNvGrpSpPr>
          <p:nvPr/>
        </p:nvGrpSpPr>
        <p:grpSpPr bwMode="auto">
          <a:xfrm>
            <a:off x="4719638" y="0"/>
            <a:ext cx="2209800" cy="6858000"/>
            <a:chOff x="3" y="0"/>
            <a:chExt cx="1392" cy="4320"/>
          </a:xfrm>
        </p:grpSpPr>
        <p:graphicFrame>
          <p:nvGraphicFramePr>
            <p:cNvPr id="14341" name="Object 5"/>
            <p:cNvGraphicFramePr>
              <a:graphicFrameLocks noChangeAspect="1"/>
            </p:cNvGraphicFramePr>
            <p:nvPr/>
          </p:nvGraphicFramePr>
          <p:xfrm>
            <a:off x="147" y="3264"/>
            <a:ext cx="1152" cy="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510" name="Imagen" r:id="rId3" imgW="706831" imgH="759866" progId="">
                    <p:embed/>
                  </p:oleObj>
                </mc:Choice>
                <mc:Fallback>
                  <p:oleObj name="Imagen" r:id="rId3" imgW="706831" imgH="759866" progId="">
                    <p:embed/>
                    <p:pic>
                      <p:nvPicPr>
                        <p:cNvPr id="0" name="Picture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" y="3264"/>
                          <a:ext cx="1152" cy="9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77" name="Rectangle 8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4378" name="Rectangle 9"/>
            <p:cNvSpPr>
              <a:spLocks noChangeArrowheads="1"/>
            </p:cNvSpPr>
            <p:nvPr/>
          </p:nvSpPr>
          <p:spPr bwMode="auto">
            <a:xfrm>
              <a:off x="3" y="0"/>
              <a:ext cx="1344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4379" name="Rectangle 10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4380" name="Line 11"/>
            <p:cNvSpPr>
              <a:spLocks noChangeShapeType="1"/>
            </p:cNvSpPr>
            <p:nvPr/>
          </p:nvSpPr>
          <p:spPr bwMode="auto">
            <a:xfrm>
              <a:off x="195" y="105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  <p:sp>
          <p:nvSpPr>
            <p:cNvPr id="14381" name="Line 12"/>
            <p:cNvSpPr>
              <a:spLocks noChangeShapeType="1"/>
            </p:cNvSpPr>
            <p:nvPr/>
          </p:nvSpPr>
          <p:spPr bwMode="auto">
            <a:xfrm>
              <a:off x="195" y="321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</p:grpSp>
      <p:grpSp>
        <p:nvGrpSpPr>
          <p:cNvPr id="14343" name="Group 15"/>
          <p:cNvGrpSpPr>
            <a:grpSpLocks/>
          </p:cNvGrpSpPr>
          <p:nvPr/>
        </p:nvGrpSpPr>
        <p:grpSpPr bwMode="auto">
          <a:xfrm>
            <a:off x="157163" y="0"/>
            <a:ext cx="2262187" cy="6858000"/>
            <a:chOff x="3" y="0"/>
            <a:chExt cx="1425" cy="4320"/>
          </a:xfrm>
        </p:grpSpPr>
        <p:graphicFrame>
          <p:nvGraphicFramePr>
            <p:cNvPr id="14340" name="Object 4"/>
            <p:cNvGraphicFramePr>
              <a:graphicFrameLocks noChangeAspect="1"/>
            </p:cNvGraphicFramePr>
            <p:nvPr/>
          </p:nvGraphicFramePr>
          <p:xfrm>
            <a:off x="147" y="3264"/>
            <a:ext cx="1152" cy="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511" name="Imagen" r:id="rId5" imgW="706831" imgH="759866" progId="">
                    <p:embed/>
                  </p:oleObj>
                </mc:Choice>
                <mc:Fallback>
                  <p:oleObj name="Imagen" r:id="rId5" imgW="706831" imgH="759866" progId="">
                    <p:embed/>
                    <p:pic>
                      <p:nvPicPr>
                        <p:cNvPr id="0" name="Picture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" y="3264"/>
                          <a:ext cx="1152" cy="9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71" name="Text Box 17"/>
            <p:cNvSpPr txBox="1">
              <a:spLocks noChangeArrowheads="1"/>
            </p:cNvSpPr>
            <p:nvPr/>
          </p:nvSpPr>
          <p:spPr bwMode="auto">
            <a:xfrm>
              <a:off x="39" y="1080"/>
              <a:ext cx="1389" cy="1493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HIPER MODELO</a:t>
              </a:r>
              <a:endParaRPr lang="es-ES" sz="1600" b="1" dirty="0">
                <a:latin typeface="Times New Roman" pitchFamily="18" charset="0"/>
              </a:endParaRPr>
            </a:p>
            <a:p>
              <a:pPr algn="ctr"/>
              <a:r>
                <a:rPr lang="es-ES" b="1" dirty="0" smtClean="0">
                  <a:latin typeface="Times New Roman" pitchFamily="18" charset="0"/>
                </a:rPr>
                <a:t>TESORERIA </a:t>
              </a:r>
              <a:endParaRPr lang="es-ES_tradnl" b="1" dirty="0">
                <a:latin typeface="Times New Roman" pitchFamily="18" charset="0"/>
              </a:endParaRPr>
            </a:p>
            <a:p>
              <a:endParaRPr lang="es-ES_tradnl" dirty="0">
                <a:latin typeface="Times New Roman" pitchFamily="18" charset="0"/>
              </a:endParaRPr>
            </a:p>
            <a:p>
              <a:pPr algn="ctr"/>
              <a:r>
                <a:rPr lang="es-ES_tradnl" b="1" dirty="0" smtClean="0">
                  <a:latin typeface="Times New Roman" pitchFamily="18" charset="0"/>
                </a:rPr>
                <a:t>REMESAS </a:t>
              </a:r>
            </a:p>
            <a:p>
              <a:pPr algn="ctr"/>
              <a:r>
                <a:rPr lang="es-ES_tradnl" sz="2400" b="1" dirty="0" smtClean="0">
                  <a:latin typeface="Times New Roman" pitchFamily="18" charset="0"/>
                </a:rPr>
                <a:t>2018</a:t>
              </a:r>
              <a:endParaRPr lang="es-ES_tradnl" sz="2400" b="1" dirty="0">
                <a:latin typeface="Calibri" pitchFamily="34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</p:txBody>
        </p:sp>
        <p:sp>
          <p:nvSpPr>
            <p:cNvPr id="14372" name="Rectangle 18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4373" name="Rectangle 19"/>
            <p:cNvSpPr>
              <a:spLocks noChangeArrowheads="1"/>
            </p:cNvSpPr>
            <p:nvPr/>
          </p:nvSpPr>
          <p:spPr bwMode="auto">
            <a:xfrm>
              <a:off x="3" y="0"/>
              <a:ext cx="1344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4374" name="Rectangle 20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4375" name="Line 21"/>
            <p:cNvSpPr>
              <a:spLocks noChangeShapeType="1"/>
            </p:cNvSpPr>
            <p:nvPr/>
          </p:nvSpPr>
          <p:spPr bwMode="auto">
            <a:xfrm>
              <a:off x="195" y="105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  <p:sp>
          <p:nvSpPr>
            <p:cNvPr id="14376" name="Line 22"/>
            <p:cNvSpPr>
              <a:spLocks noChangeShapeType="1"/>
            </p:cNvSpPr>
            <p:nvPr/>
          </p:nvSpPr>
          <p:spPr bwMode="auto">
            <a:xfrm>
              <a:off x="195" y="321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</p:grpSp>
      <p:grpSp>
        <p:nvGrpSpPr>
          <p:cNvPr id="14344" name="Group 25"/>
          <p:cNvGrpSpPr>
            <a:grpSpLocks/>
          </p:cNvGrpSpPr>
          <p:nvPr/>
        </p:nvGrpSpPr>
        <p:grpSpPr bwMode="auto">
          <a:xfrm>
            <a:off x="2443163" y="0"/>
            <a:ext cx="2209800" cy="6858000"/>
            <a:chOff x="3" y="0"/>
            <a:chExt cx="1392" cy="4320"/>
          </a:xfrm>
        </p:grpSpPr>
        <p:graphicFrame>
          <p:nvGraphicFramePr>
            <p:cNvPr id="14339" name="Object 3"/>
            <p:cNvGraphicFramePr>
              <a:graphicFrameLocks noChangeAspect="1"/>
            </p:cNvGraphicFramePr>
            <p:nvPr/>
          </p:nvGraphicFramePr>
          <p:xfrm>
            <a:off x="147" y="3264"/>
            <a:ext cx="1152" cy="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512" name="Imagen" r:id="rId6" imgW="706831" imgH="759866" progId="">
                    <p:embed/>
                  </p:oleObj>
                </mc:Choice>
                <mc:Fallback>
                  <p:oleObj name="Imagen" r:id="rId6" imgW="706831" imgH="759866" progId="">
                    <p:embed/>
                    <p:pic>
                      <p:nvPicPr>
                        <p:cNvPr id="0" name="Picture 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" y="3264"/>
                          <a:ext cx="1152" cy="9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66" name="Rectangle 28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4367" name="Rectangle 29"/>
            <p:cNvSpPr>
              <a:spLocks noChangeArrowheads="1"/>
            </p:cNvSpPr>
            <p:nvPr/>
          </p:nvSpPr>
          <p:spPr bwMode="auto">
            <a:xfrm>
              <a:off x="3" y="0"/>
              <a:ext cx="1344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4368" name="Rectangle 30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4369" name="Line 31"/>
            <p:cNvSpPr>
              <a:spLocks noChangeShapeType="1"/>
            </p:cNvSpPr>
            <p:nvPr/>
          </p:nvSpPr>
          <p:spPr bwMode="auto">
            <a:xfrm>
              <a:off x="195" y="105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  <p:sp>
          <p:nvSpPr>
            <p:cNvPr id="14370" name="Line 32"/>
            <p:cNvSpPr>
              <a:spLocks noChangeShapeType="1"/>
            </p:cNvSpPr>
            <p:nvPr/>
          </p:nvSpPr>
          <p:spPr bwMode="auto">
            <a:xfrm>
              <a:off x="195" y="321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</p:grpSp>
      <p:grpSp>
        <p:nvGrpSpPr>
          <p:cNvPr id="14345" name="Group 35"/>
          <p:cNvGrpSpPr>
            <a:grpSpLocks/>
          </p:cNvGrpSpPr>
          <p:nvPr/>
        </p:nvGrpSpPr>
        <p:grpSpPr bwMode="auto">
          <a:xfrm>
            <a:off x="6934200" y="0"/>
            <a:ext cx="2209800" cy="6858000"/>
            <a:chOff x="3" y="0"/>
            <a:chExt cx="1392" cy="4320"/>
          </a:xfrm>
        </p:grpSpPr>
        <p:graphicFrame>
          <p:nvGraphicFramePr>
            <p:cNvPr id="14338" name="Object 2"/>
            <p:cNvGraphicFramePr>
              <a:graphicFrameLocks noChangeAspect="1"/>
            </p:cNvGraphicFramePr>
            <p:nvPr/>
          </p:nvGraphicFramePr>
          <p:xfrm>
            <a:off x="147" y="3264"/>
            <a:ext cx="1152" cy="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513" name="Imagen" r:id="rId7" imgW="706831" imgH="759866" progId="">
                    <p:embed/>
                  </p:oleObj>
                </mc:Choice>
                <mc:Fallback>
                  <p:oleObj name="Imagen" r:id="rId7" imgW="706831" imgH="759866" progId="">
                    <p:embed/>
                    <p:pic>
                      <p:nvPicPr>
                        <p:cNvPr id="0" name="Picture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" y="3264"/>
                          <a:ext cx="1152" cy="9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61" name="Rectangle 38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4362" name="Rectangle 39"/>
            <p:cNvSpPr>
              <a:spLocks noChangeArrowheads="1"/>
            </p:cNvSpPr>
            <p:nvPr/>
          </p:nvSpPr>
          <p:spPr bwMode="auto">
            <a:xfrm>
              <a:off x="3" y="0"/>
              <a:ext cx="1344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4363" name="Rectangle 40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4364" name="Line 41"/>
            <p:cNvSpPr>
              <a:spLocks noChangeShapeType="1"/>
            </p:cNvSpPr>
            <p:nvPr/>
          </p:nvSpPr>
          <p:spPr bwMode="auto">
            <a:xfrm>
              <a:off x="195" y="105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  <p:sp>
          <p:nvSpPr>
            <p:cNvPr id="14365" name="Line 42"/>
            <p:cNvSpPr>
              <a:spLocks noChangeShapeType="1"/>
            </p:cNvSpPr>
            <p:nvPr/>
          </p:nvSpPr>
          <p:spPr bwMode="auto">
            <a:xfrm>
              <a:off x="195" y="321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</p:grpSp>
      <p:sp>
        <p:nvSpPr>
          <p:cNvPr id="14346" name="45 CuadroTexto"/>
          <p:cNvSpPr txBox="1">
            <a:spLocks noChangeArrowheads="1"/>
          </p:cNvSpPr>
          <p:nvPr/>
        </p:nvSpPr>
        <p:spPr bwMode="auto">
          <a:xfrm>
            <a:off x="500063" y="4786313"/>
            <a:ext cx="157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_tradnl" dirty="0">
                <a:latin typeface="Calibri" pitchFamily="34" charset="0"/>
              </a:rPr>
              <a:t>CARPETA  </a:t>
            </a:r>
            <a:r>
              <a:rPr lang="es-ES_tradnl" dirty="0" smtClean="0">
                <a:latin typeface="Calibri" pitchFamily="34" charset="0"/>
              </a:rPr>
              <a:t>1</a:t>
            </a:r>
            <a:endParaRPr lang="es-ES" dirty="0">
              <a:latin typeface="Calibri" pitchFamily="34" charset="0"/>
            </a:endParaRPr>
          </a:p>
        </p:txBody>
      </p:sp>
      <p:sp>
        <p:nvSpPr>
          <p:cNvPr id="14351" name="Text Box 17"/>
          <p:cNvSpPr txBox="1">
            <a:spLocks noChangeArrowheads="1"/>
          </p:cNvSpPr>
          <p:nvPr/>
        </p:nvSpPr>
        <p:spPr bwMode="auto">
          <a:xfrm>
            <a:off x="2483768" y="1768257"/>
            <a:ext cx="2205038" cy="3108543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1600" b="1" dirty="0" smtClean="0">
                <a:latin typeface="Times New Roman" pitchFamily="18" charset="0"/>
              </a:rPr>
              <a:t>HIPER MODELO</a:t>
            </a:r>
            <a:endParaRPr lang="es-ES" sz="1600" b="1" dirty="0">
              <a:latin typeface="Times New Roman" pitchFamily="18" charset="0"/>
            </a:endParaRPr>
          </a:p>
          <a:p>
            <a:pPr algn="ctr"/>
            <a:r>
              <a:rPr lang="es-ES" b="1" dirty="0" smtClean="0">
                <a:latin typeface="Times New Roman" pitchFamily="18" charset="0"/>
              </a:rPr>
              <a:t>MODELO</a:t>
            </a:r>
          </a:p>
          <a:p>
            <a:pPr algn="ctr"/>
            <a:r>
              <a:rPr lang="es-ES" b="1" dirty="0" smtClean="0">
                <a:latin typeface="Times New Roman" pitchFamily="18" charset="0"/>
              </a:rPr>
              <a:t>TESORERIA</a:t>
            </a:r>
            <a:endParaRPr lang="es-ES_tradnl" b="1" dirty="0">
              <a:latin typeface="Times New Roman" pitchFamily="18" charset="0"/>
            </a:endParaRPr>
          </a:p>
          <a:p>
            <a:endParaRPr lang="es-ES_tradnl" dirty="0">
              <a:latin typeface="Times New Roman" pitchFamily="18" charset="0"/>
            </a:endParaRPr>
          </a:p>
          <a:p>
            <a:endParaRPr lang="es-ES_tradnl" dirty="0">
              <a:latin typeface="Times New Roman" pitchFamily="18" charset="0"/>
            </a:endParaRPr>
          </a:p>
          <a:p>
            <a:pPr algn="ctr"/>
            <a:r>
              <a:rPr lang="es-ES_tradnl" b="1" dirty="0" smtClean="0">
                <a:latin typeface="Times New Roman" pitchFamily="18" charset="0"/>
                <a:cs typeface="Times New Roman" pitchFamily="18" charset="0"/>
              </a:rPr>
              <a:t>REMESA TARJETAS</a:t>
            </a:r>
          </a:p>
          <a:p>
            <a:pPr algn="ctr"/>
            <a:r>
              <a:rPr lang="es-ES_tradnl" b="1" dirty="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s-ES_tradnl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ES_tradnl" dirty="0">
              <a:latin typeface="Calibri" pitchFamily="34" charset="0"/>
            </a:endParaRPr>
          </a:p>
          <a:p>
            <a:pPr algn="ctr"/>
            <a:endParaRPr lang="es-ES_tradnl" dirty="0">
              <a:latin typeface="Calibri" pitchFamily="34" charset="0"/>
            </a:endParaRPr>
          </a:p>
          <a:p>
            <a:pPr algn="ctr"/>
            <a:endParaRPr lang="es-ES_tradnl" dirty="0">
              <a:latin typeface="Calibri" pitchFamily="34" charset="0"/>
            </a:endParaRPr>
          </a:p>
        </p:txBody>
      </p:sp>
      <p:sp>
        <p:nvSpPr>
          <p:cNvPr id="14352" name="51 CuadroTexto"/>
          <p:cNvSpPr txBox="1">
            <a:spLocks noChangeArrowheads="1"/>
          </p:cNvSpPr>
          <p:nvPr/>
        </p:nvSpPr>
        <p:spPr bwMode="auto">
          <a:xfrm>
            <a:off x="2786063" y="4714875"/>
            <a:ext cx="157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_tradnl" dirty="0">
                <a:latin typeface="Calibri" pitchFamily="34" charset="0"/>
              </a:rPr>
              <a:t>CARPETA </a:t>
            </a:r>
            <a:r>
              <a:rPr lang="es-ES_tradnl" dirty="0" smtClean="0">
                <a:latin typeface="Calibri" pitchFamily="34" charset="0"/>
              </a:rPr>
              <a:t>1</a:t>
            </a:r>
            <a:endParaRPr lang="es-ES" dirty="0">
              <a:latin typeface="Calibri" pitchFamily="34" charset="0"/>
            </a:endParaRPr>
          </a:p>
        </p:txBody>
      </p:sp>
      <p:sp>
        <p:nvSpPr>
          <p:cNvPr id="14353" name="52 CuadroTexto"/>
          <p:cNvSpPr txBox="1">
            <a:spLocks noChangeArrowheads="1"/>
          </p:cNvSpPr>
          <p:nvPr/>
        </p:nvSpPr>
        <p:spPr bwMode="auto">
          <a:xfrm>
            <a:off x="5072063" y="4714875"/>
            <a:ext cx="157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_tradnl" dirty="0">
                <a:latin typeface="Calibri" pitchFamily="34" charset="0"/>
              </a:rPr>
              <a:t>CARPETA  1</a:t>
            </a:r>
            <a:endParaRPr lang="es-ES" dirty="0">
              <a:latin typeface="Calibri" pitchFamily="34" charset="0"/>
            </a:endParaRPr>
          </a:p>
        </p:txBody>
      </p:sp>
      <p:sp>
        <p:nvSpPr>
          <p:cNvPr id="14354" name="Text Box 17"/>
          <p:cNvSpPr txBox="1">
            <a:spLocks noChangeArrowheads="1"/>
          </p:cNvSpPr>
          <p:nvPr/>
        </p:nvSpPr>
        <p:spPr bwMode="auto">
          <a:xfrm>
            <a:off x="4633913" y="1714500"/>
            <a:ext cx="2295526" cy="190821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600" b="1" dirty="0" smtClean="0">
                <a:latin typeface="Times New Roman" pitchFamily="18" charset="0"/>
              </a:rPr>
              <a:t>GRUPO MODELO</a:t>
            </a:r>
            <a:endParaRPr lang="es-ES" sz="1600" b="1" dirty="0">
              <a:latin typeface="Times New Roman" pitchFamily="18" charset="0"/>
            </a:endParaRPr>
          </a:p>
          <a:p>
            <a:pPr algn="ctr"/>
            <a:r>
              <a:rPr lang="es-ES" b="1" dirty="0" smtClean="0">
                <a:latin typeface="Times New Roman" pitchFamily="18" charset="0"/>
              </a:rPr>
              <a:t>TESORERIA </a:t>
            </a:r>
            <a:endParaRPr lang="es-ES_tradnl" b="1" dirty="0">
              <a:latin typeface="Times New Roman" pitchFamily="18" charset="0"/>
            </a:endParaRPr>
          </a:p>
          <a:p>
            <a:pPr algn="ctr"/>
            <a:endParaRPr lang="es-ES_tradnl" dirty="0">
              <a:latin typeface="Times New Roman" pitchFamily="18" charset="0"/>
            </a:endParaRPr>
          </a:p>
          <a:p>
            <a:pPr algn="ctr"/>
            <a:r>
              <a:rPr lang="es-ES_tradnl" sz="1600" b="1" dirty="0" smtClean="0">
                <a:latin typeface="Times New Roman" pitchFamily="18" charset="0"/>
                <a:cs typeface="Times New Roman" pitchFamily="18" charset="0"/>
              </a:rPr>
              <a:t> REPORTE DE VENTAS</a:t>
            </a:r>
          </a:p>
          <a:p>
            <a:pPr algn="ctr"/>
            <a:r>
              <a:rPr lang="es-ES_tradnl" sz="1600" b="1" dirty="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s-ES_tradnl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ES_tradnl" dirty="0">
              <a:latin typeface="Calibri" pitchFamily="34" charset="0"/>
            </a:endParaRPr>
          </a:p>
        </p:txBody>
      </p:sp>
      <p:sp>
        <p:nvSpPr>
          <p:cNvPr id="14355" name="Text Box 17"/>
          <p:cNvSpPr txBox="1">
            <a:spLocks noChangeArrowheads="1"/>
          </p:cNvSpPr>
          <p:nvPr/>
        </p:nvSpPr>
        <p:spPr bwMode="auto">
          <a:xfrm>
            <a:off x="6938963" y="1714500"/>
            <a:ext cx="2205037" cy="2831544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1600" b="1" dirty="0" smtClean="0">
                <a:latin typeface="Times New Roman" pitchFamily="18" charset="0"/>
              </a:rPr>
              <a:t>HIPER MODELO</a:t>
            </a:r>
            <a:endParaRPr lang="es-ES" sz="1600" b="1" dirty="0">
              <a:latin typeface="Times New Roman" pitchFamily="18" charset="0"/>
            </a:endParaRPr>
          </a:p>
          <a:p>
            <a:pPr algn="ctr"/>
            <a:r>
              <a:rPr lang="es-ES" b="1" dirty="0" smtClean="0">
                <a:latin typeface="Times New Roman" pitchFamily="18" charset="0"/>
              </a:rPr>
              <a:t>TESORERIA </a:t>
            </a:r>
            <a:endParaRPr lang="es-ES_tradnl" b="1" dirty="0">
              <a:latin typeface="Times New Roman" pitchFamily="18" charset="0"/>
            </a:endParaRPr>
          </a:p>
          <a:p>
            <a:endParaRPr lang="es-ES_tradnl" dirty="0">
              <a:latin typeface="Times New Roman" pitchFamily="18" charset="0"/>
            </a:endParaRPr>
          </a:p>
          <a:p>
            <a:endParaRPr lang="es-ES_tradnl" dirty="0">
              <a:latin typeface="Times New Roman" pitchFamily="18" charset="0"/>
            </a:endParaRPr>
          </a:p>
          <a:p>
            <a:pPr algn="ctr"/>
            <a:r>
              <a:rPr lang="es-ES_tradnl" b="1" dirty="0" smtClean="0">
                <a:latin typeface="Times New Roman" pitchFamily="18" charset="0"/>
                <a:cs typeface="Times New Roman" pitchFamily="18" charset="0"/>
              </a:rPr>
              <a:t>RELACION DE GASTOS</a:t>
            </a:r>
          </a:p>
          <a:p>
            <a:pPr algn="ctr"/>
            <a:r>
              <a:rPr lang="es-ES_tradnl" b="1" dirty="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s-ES_tradnl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ES_tradnl" dirty="0">
              <a:latin typeface="Calibri" pitchFamily="34" charset="0"/>
            </a:endParaRPr>
          </a:p>
          <a:p>
            <a:pPr algn="ctr"/>
            <a:endParaRPr lang="es-ES_tradnl" dirty="0">
              <a:latin typeface="Calibri" pitchFamily="34" charset="0"/>
            </a:endParaRPr>
          </a:p>
          <a:p>
            <a:pPr algn="ctr"/>
            <a:endParaRPr lang="es-ES_tradnl" dirty="0">
              <a:latin typeface="Calibri" pitchFamily="34" charset="0"/>
            </a:endParaRPr>
          </a:p>
        </p:txBody>
      </p:sp>
      <p:sp>
        <p:nvSpPr>
          <p:cNvPr id="14356" name="55 CuadroTexto"/>
          <p:cNvSpPr txBox="1">
            <a:spLocks noChangeArrowheads="1"/>
          </p:cNvSpPr>
          <p:nvPr/>
        </p:nvSpPr>
        <p:spPr bwMode="auto">
          <a:xfrm>
            <a:off x="7286625" y="4714875"/>
            <a:ext cx="157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_tradnl" dirty="0">
                <a:latin typeface="Calibri" pitchFamily="34" charset="0"/>
              </a:rPr>
              <a:t>CARPETA  </a:t>
            </a:r>
            <a:r>
              <a:rPr lang="es-ES_tradnl" dirty="0" smtClean="0">
                <a:latin typeface="Calibri" pitchFamily="34" charset="0"/>
              </a:rPr>
              <a:t>1</a:t>
            </a:r>
            <a:endParaRPr lang="es-ES" dirty="0">
              <a:latin typeface="Calibri" pitchFamily="34" charset="0"/>
            </a:endParaRPr>
          </a:p>
        </p:txBody>
      </p:sp>
      <p:sp>
        <p:nvSpPr>
          <p:cNvPr id="14357" name="56 CuadroTexto"/>
          <p:cNvSpPr txBox="1">
            <a:spLocks noChangeArrowheads="1"/>
          </p:cNvSpPr>
          <p:nvPr/>
        </p:nvSpPr>
        <p:spPr bwMode="auto">
          <a:xfrm>
            <a:off x="814389" y="1414961"/>
            <a:ext cx="1500187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100" dirty="0"/>
              <a:t>J </a:t>
            </a:r>
            <a:r>
              <a:rPr lang="es-ES" sz="1100" b="1" dirty="0" smtClean="0"/>
              <a:t>-30810252-0</a:t>
            </a:r>
            <a:endParaRPr lang="es-ES" sz="1100" b="1" dirty="0"/>
          </a:p>
        </p:txBody>
      </p:sp>
      <p:sp>
        <p:nvSpPr>
          <p:cNvPr id="14358" name="57 CuadroTexto"/>
          <p:cNvSpPr txBox="1">
            <a:spLocks noChangeArrowheads="1"/>
          </p:cNvSpPr>
          <p:nvPr/>
        </p:nvSpPr>
        <p:spPr bwMode="auto">
          <a:xfrm>
            <a:off x="2857500" y="1428750"/>
            <a:ext cx="150018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100" b="1" dirty="0" smtClean="0"/>
              <a:t>J-30810252-0</a:t>
            </a:r>
            <a:endParaRPr lang="es-ES" sz="1100" b="1" dirty="0"/>
          </a:p>
        </p:txBody>
      </p:sp>
      <p:sp>
        <p:nvSpPr>
          <p:cNvPr id="14359" name="58 CuadroTexto"/>
          <p:cNvSpPr txBox="1">
            <a:spLocks noChangeArrowheads="1"/>
          </p:cNvSpPr>
          <p:nvPr/>
        </p:nvSpPr>
        <p:spPr bwMode="auto">
          <a:xfrm>
            <a:off x="5143500" y="1428750"/>
            <a:ext cx="150018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100" dirty="0"/>
              <a:t>J </a:t>
            </a:r>
            <a:r>
              <a:rPr lang="es-ES" sz="1100" b="1" dirty="0" smtClean="0"/>
              <a:t>30810252-0</a:t>
            </a:r>
            <a:endParaRPr lang="es-ES" sz="1100" b="1" dirty="0"/>
          </a:p>
        </p:txBody>
      </p:sp>
      <p:sp>
        <p:nvSpPr>
          <p:cNvPr id="14360" name="59 CuadroTexto"/>
          <p:cNvSpPr txBox="1">
            <a:spLocks noChangeArrowheads="1"/>
          </p:cNvSpPr>
          <p:nvPr/>
        </p:nvSpPr>
        <p:spPr bwMode="auto">
          <a:xfrm>
            <a:off x="7358063" y="1428750"/>
            <a:ext cx="1500187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100" b="1" dirty="0" smtClean="0"/>
              <a:t>J-30810252-0</a:t>
            </a:r>
            <a:endParaRPr lang="es-ES" sz="1100" b="1" dirty="0"/>
          </a:p>
        </p:txBody>
      </p:sp>
      <p:pic>
        <p:nvPicPr>
          <p:cNvPr id="46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19881" y="431703"/>
            <a:ext cx="1587823" cy="7858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48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947719" y="431703"/>
            <a:ext cx="1587823" cy="7858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50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95044" y="299850"/>
            <a:ext cx="1587823" cy="7858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51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207088" y="432830"/>
            <a:ext cx="1587823" cy="7858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63096" y="105950"/>
            <a:ext cx="2657320" cy="6707426"/>
            <a:chOff x="3" y="0"/>
            <a:chExt cx="1425" cy="4320"/>
          </a:xfrm>
        </p:grpSpPr>
        <p:graphicFrame>
          <p:nvGraphicFramePr>
            <p:cNvPr id="3" name="Object 4"/>
            <p:cNvGraphicFramePr>
              <a:graphicFrameLocks noChangeAspect="1"/>
            </p:cNvGraphicFramePr>
            <p:nvPr/>
          </p:nvGraphicFramePr>
          <p:xfrm>
            <a:off x="147" y="3264"/>
            <a:ext cx="1152" cy="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25" name="Imagen" r:id="rId3" imgW="706831" imgH="759866" progId="">
                    <p:embed/>
                  </p:oleObj>
                </mc:Choice>
                <mc:Fallback>
                  <p:oleObj name="Imagen" r:id="rId3" imgW="706831" imgH="759866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" y="3264"/>
                          <a:ext cx="1152" cy="9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Text Box 17"/>
            <p:cNvSpPr txBox="1">
              <a:spLocks noChangeArrowheads="1"/>
            </p:cNvSpPr>
            <p:nvPr/>
          </p:nvSpPr>
          <p:spPr bwMode="auto">
            <a:xfrm>
              <a:off x="39" y="1080"/>
              <a:ext cx="1389" cy="1526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HIPER MODELO</a:t>
              </a:r>
              <a:endParaRPr lang="es-ES" sz="1600" b="1" dirty="0">
                <a:latin typeface="Times New Roman" pitchFamily="18" charset="0"/>
              </a:endParaRPr>
            </a:p>
            <a:p>
              <a:pPr algn="ctr"/>
              <a:r>
                <a:rPr lang="es-ES" dirty="0" smtClean="0">
                  <a:latin typeface="Times New Roman" pitchFamily="18" charset="0"/>
                </a:rPr>
                <a:t>ADMINISTRACION </a:t>
              </a:r>
              <a:endParaRPr lang="es-ES_tradnl" dirty="0">
                <a:latin typeface="Times New Roman" pitchFamily="18" charset="0"/>
              </a:endParaRPr>
            </a:p>
            <a:p>
              <a:endParaRPr lang="es-ES_tradnl" dirty="0">
                <a:latin typeface="Times New Roman" pitchFamily="18" charset="0"/>
              </a:endParaRPr>
            </a:p>
            <a:p>
              <a:pPr algn="ctr"/>
              <a:r>
                <a:rPr lang="es-ES_tradnl" b="1" dirty="0" smtClean="0">
                  <a:latin typeface="Times New Roman" pitchFamily="18" charset="0"/>
                </a:rPr>
                <a:t>GASTOS DIARIOS BOVEDA</a:t>
              </a:r>
              <a:endParaRPr lang="es-ES_tradnl" sz="2400" b="1" dirty="0">
                <a:latin typeface="Calibri" pitchFamily="34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</p:txBody>
        </p:sp>
        <p:sp>
          <p:nvSpPr>
            <p:cNvPr id="5" name="Rectangle 18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6" name="Rectangle 19"/>
            <p:cNvSpPr>
              <a:spLocks noChangeArrowheads="1"/>
            </p:cNvSpPr>
            <p:nvPr/>
          </p:nvSpPr>
          <p:spPr bwMode="auto">
            <a:xfrm>
              <a:off x="3" y="0"/>
              <a:ext cx="1344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7" name="Rectangle 20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8" name="Line 21"/>
            <p:cNvSpPr>
              <a:spLocks noChangeShapeType="1"/>
            </p:cNvSpPr>
            <p:nvPr/>
          </p:nvSpPr>
          <p:spPr bwMode="auto">
            <a:xfrm>
              <a:off x="195" y="105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  <p:sp>
          <p:nvSpPr>
            <p:cNvPr id="9" name="Line 22"/>
            <p:cNvSpPr>
              <a:spLocks noChangeShapeType="1"/>
            </p:cNvSpPr>
            <p:nvPr/>
          </p:nvSpPr>
          <p:spPr bwMode="auto">
            <a:xfrm>
              <a:off x="195" y="321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</p:grp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6259" y="391843"/>
            <a:ext cx="1587823" cy="7858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11" name="56 CuadroTexto"/>
          <p:cNvSpPr txBox="1">
            <a:spLocks noChangeArrowheads="1"/>
          </p:cNvSpPr>
          <p:nvPr/>
        </p:nvSpPr>
        <p:spPr bwMode="auto">
          <a:xfrm>
            <a:off x="814389" y="1414961"/>
            <a:ext cx="1500187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100" dirty="0"/>
              <a:t>J </a:t>
            </a:r>
            <a:r>
              <a:rPr lang="es-ES" sz="1100" b="1" dirty="0" smtClean="0"/>
              <a:t>-30810252-0</a:t>
            </a:r>
            <a:endParaRPr lang="es-ES" sz="1100" b="1" dirty="0"/>
          </a:p>
        </p:txBody>
      </p:sp>
      <p:grpSp>
        <p:nvGrpSpPr>
          <p:cNvPr id="12" name="Group 15"/>
          <p:cNvGrpSpPr>
            <a:grpSpLocks/>
          </p:cNvGrpSpPr>
          <p:nvPr/>
        </p:nvGrpSpPr>
        <p:grpSpPr bwMode="auto">
          <a:xfrm>
            <a:off x="3347864" y="44624"/>
            <a:ext cx="2664296" cy="6684803"/>
            <a:chOff x="3" y="0"/>
            <a:chExt cx="1425" cy="4320"/>
          </a:xfrm>
        </p:grpSpPr>
        <p:graphicFrame>
          <p:nvGraphicFramePr>
            <p:cNvPr id="13" name="Object 4"/>
            <p:cNvGraphicFramePr>
              <a:graphicFrameLocks noChangeAspect="1"/>
            </p:cNvGraphicFramePr>
            <p:nvPr/>
          </p:nvGraphicFramePr>
          <p:xfrm>
            <a:off x="147" y="3264"/>
            <a:ext cx="1152" cy="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26" name="Imagen" r:id="rId6" imgW="706831" imgH="759866" progId="">
                    <p:embed/>
                  </p:oleObj>
                </mc:Choice>
                <mc:Fallback>
                  <p:oleObj name="Imagen" r:id="rId6" imgW="706831" imgH="759866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" y="3264"/>
                          <a:ext cx="1152" cy="9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 Box 17"/>
            <p:cNvSpPr txBox="1">
              <a:spLocks noChangeArrowheads="1"/>
            </p:cNvSpPr>
            <p:nvPr/>
          </p:nvSpPr>
          <p:spPr bwMode="auto">
            <a:xfrm>
              <a:off x="39" y="1080"/>
              <a:ext cx="1389" cy="1890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HIPER MODELO</a:t>
              </a:r>
              <a:endParaRPr lang="es-ES" sz="1600" b="1" dirty="0">
                <a:latin typeface="Times New Roman" pitchFamily="18" charset="0"/>
              </a:endParaRPr>
            </a:p>
            <a:p>
              <a:pPr algn="ctr"/>
              <a:r>
                <a:rPr lang="es-ES" dirty="0" smtClean="0">
                  <a:latin typeface="Times New Roman" pitchFamily="18" charset="0"/>
                </a:rPr>
                <a:t>ADMINISTRACION </a:t>
              </a:r>
              <a:endParaRPr lang="es-ES_tradnl" dirty="0">
                <a:latin typeface="Times New Roman" pitchFamily="18" charset="0"/>
              </a:endParaRPr>
            </a:p>
            <a:p>
              <a:endParaRPr lang="es-ES_tradnl" dirty="0">
                <a:latin typeface="Times New Roman" pitchFamily="18" charset="0"/>
              </a:endParaRPr>
            </a:p>
            <a:p>
              <a:pPr algn="ctr"/>
              <a:r>
                <a:rPr lang="es-ES_tradnl" b="1" dirty="0" smtClean="0">
                  <a:latin typeface="Times New Roman" pitchFamily="18" charset="0"/>
                </a:rPr>
                <a:t>CUADRE </a:t>
              </a:r>
            </a:p>
            <a:p>
              <a:pPr algn="ctr"/>
              <a:r>
                <a:rPr lang="es-ES_tradnl" b="1" dirty="0" smtClean="0">
                  <a:latin typeface="Times New Roman" pitchFamily="18" charset="0"/>
                </a:rPr>
                <a:t>DE </a:t>
              </a:r>
            </a:p>
            <a:p>
              <a:pPr algn="ctr"/>
              <a:r>
                <a:rPr lang="es-ES_tradnl" b="1" dirty="0" smtClean="0">
                  <a:latin typeface="Times New Roman" pitchFamily="18" charset="0"/>
                </a:rPr>
                <a:t>CAJA</a:t>
              </a:r>
            </a:p>
            <a:p>
              <a:pPr algn="ctr"/>
              <a:r>
                <a:rPr lang="es-ES_tradnl" sz="2400" b="1" dirty="0" smtClean="0">
                  <a:latin typeface="Times New Roman" pitchFamily="18" charset="0"/>
                </a:rPr>
                <a:t>2016</a:t>
              </a:r>
              <a:endParaRPr lang="es-ES_tradnl" sz="2400" b="1" dirty="0">
                <a:latin typeface="Calibri" pitchFamily="34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3" y="0"/>
              <a:ext cx="1344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18" name="Line 21"/>
            <p:cNvSpPr>
              <a:spLocks noChangeShapeType="1"/>
            </p:cNvSpPr>
            <p:nvPr/>
          </p:nvSpPr>
          <p:spPr bwMode="auto">
            <a:xfrm>
              <a:off x="195" y="105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>
              <a:off x="195" y="321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</p:grpSp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3928" y="475158"/>
            <a:ext cx="1587823" cy="7858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21" name="56 CuadroTexto"/>
          <p:cNvSpPr txBox="1">
            <a:spLocks noChangeArrowheads="1"/>
          </p:cNvSpPr>
          <p:nvPr/>
        </p:nvSpPr>
        <p:spPr bwMode="auto">
          <a:xfrm>
            <a:off x="3854196" y="1362897"/>
            <a:ext cx="1500187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100" dirty="0"/>
              <a:t>J </a:t>
            </a:r>
            <a:r>
              <a:rPr lang="es-ES" sz="1100" b="1" dirty="0" smtClean="0"/>
              <a:t>-30810252-0</a:t>
            </a:r>
            <a:endParaRPr lang="es-ES" sz="1100" b="1" dirty="0"/>
          </a:p>
        </p:txBody>
      </p:sp>
    </p:spTree>
    <p:extLst>
      <p:ext uri="{BB962C8B-B14F-4D97-AF65-F5344CB8AC3E}">
        <p14:creationId xmlns:p14="http://schemas.microsoft.com/office/powerpoint/2010/main" val="1815249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916095" y="0"/>
            <a:ext cx="2530612" cy="6858000"/>
            <a:chOff x="3" y="0"/>
            <a:chExt cx="1431" cy="4320"/>
          </a:xfrm>
        </p:grpSpPr>
        <p:graphicFrame>
          <p:nvGraphicFramePr>
            <p:cNvPr id="3" name="Object 4"/>
            <p:cNvGraphicFramePr>
              <a:graphicFrameLocks noChangeAspect="1"/>
            </p:cNvGraphicFramePr>
            <p:nvPr/>
          </p:nvGraphicFramePr>
          <p:xfrm>
            <a:off x="147" y="3264"/>
            <a:ext cx="1152" cy="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452" name="Imagen" r:id="rId3" imgW="706831" imgH="759866" progId="">
                    <p:embed/>
                  </p:oleObj>
                </mc:Choice>
                <mc:Fallback>
                  <p:oleObj name="Imagen" r:id="rId3" imgW="706831" imgH="759866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" y="3264"/>
                          <a:ext cx="1152" cy="9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Text Box 17"/>
            <p:cNvSpPr txBox="1">
              <a:spLocks noChangeArrowheads="1"/>
            </p:cNvSpPr>
            <p:nvPr/>
          </p:nvSpPr>
          <p:spPr bwMode="auto">
            <a:xfrm>
              <a:off x="45" y="1117"/>
              <a:ext cx="1389" cy="2094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AUTO MERCADO EXPRESS</a:t>
              </a:r>
            </a:p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MODELO</a:t>
              </a:r>
              <a:endParaRPr lang="es-ES" sz="1600" b="1" dirty="0">
                <a:latin typeface="Times New Roman" pitchFamily="18" charset="0"/>
              </a:endParaRPr>
            </a:p>
            <a:p>
              <a:pPr algn="ctr"/>
              <a:r>
                <a:rPr lang="es-ES" b="1" dirty="0" smtClean="0">
                  <a:latin typeface="Times New Roman" pitchFamily="18" charset="0"/>
                </a:rPr>
                <a:t>ADMINISTRACION</a:t>
              </a:r>
              <a:r>
                <a:rPr lang="es-ES" dirty="0" smtClean="0">
                  <a:latin typeface="Times New Roman" pitchFamily="18" charset="0"/>
                </a:rPr>
                <a:t> </a:t>
              </a:r>
              <a:endParaRPr lang="es-ES_tradnl" dirty="0">
                <a:latin typeface="Times New Roman" pitchFamily="18" charset="0"/>
              </a:endParaRPr>
            </a:p>
            <a:p>
              <a:endParaRPr lang="es-ES_tradnl" dirty="0" smtClean="0">
                <a:latin typeface="Times New Roman" pitchFamily="18" charset="0"/>
              </a:endParaRPr>
            </a:p>
            <a:p>
              <a:endParaRPr lang="es-ES_tradnl" dirty="0">
                <a:latin typeface="Times New Roman" pitchFamily="18" charset="0"/>
              </a:endParaRPr>
            </a:p>
            <a:p>
              <a:pPr algn="ctr"/>
              <a:r>
                <a:rPr lang="es-ES_tradnl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REMESAS</a:t>
              </a:r>
            </a:p>
            <a:p>
              <a:pPr algn="ctr"/>
              <a:r>
                <a:rPr lang="es-ES_tradnl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CESTATICKET</a:t>
              </a:r>
            </a:p>
            <a:p>
              <a:pPr algn="ctr"/>
              <a:r>
                <a:rPr lang="es-ES_tradnl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SODEXO</a:t>
              </a:r>
            </a:p>
            <a:p>
              <a:pPr algn="ctr"/>
              <a:r>
                <a:rPr lang="es-ES_tradnl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AÑO 2017</a:t>
              </a:r>
            </a:p>
            <a:p>
              <a:pPr algn="ctr"/>
              <a:endParaRPr lang="es-ES_tradnl" b="1" dirty="0">
                <a:latin typeface="Calibri" pitchFamily="34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</p:txBody>
        </p:sp>
        <p:sp>
          <p:nvSpPr>
            <p:cNvPr id="5" name="Rectangle 18"/>
            <p:cNvSpPr>
              <a:spLocks noChangeArrowheads="1"/>
            </p:cNvSpPr>
            <p:nvPr/>
          </p:nvSpPr>
          <p:spPr bwMode="auto">
            <a:xfrm>
              <a:off x="3" y="63"/>
              <a:ext cx="1425" cy="4257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6" name="Rectangle 19"/>
            <p:cNvSpPr>
              <a:spLocks noChangeArrowheads="1"/>
            </p:cNvSpPr>
            <p:nvPr/>
          </p:nvSpPr>
          <p:spPr bwMode="auto">
            <a:xfrm>
              <a:off x="3" y="0"/>
              <a:ext cx="1344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7" name="Rectangle 20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8" name="Line 21"/>
            <p:cNvSpPr>
              <a:spLocks noChangeShapeType="1"/>
            </p:cNvSpPr>
            <p:nvPr/>
          </p:nvSpPr>
          <p:spPr bwMode="auto">
            <a:xfrm>
              <a:off x="195" y="105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  <p:sp>
          <p:nvSpPr>
            <p:cNvPr id="9" name="Line 22"/>
            <p:cNvSpPr>
              <a:spLocks noChangeShapeType="1"/>
            </p:cNvSpPr>
            <p:nvPr/>
          </p:nvSpPr>
          <p:spPr bwMode="auto">
            <a:xfrm>
              <a:off x="195" y="321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</p:grpSp>
      <p:sp>
        <p:nvSpPr>
          <p:cNvPr id="28" name="57 CuadroTexto"/>
          <p:cNvSpPr txBox="1">
            <a:spLocks noChangeArrowheads="1"/>
          </p:cNvSpPr>
          <p:nvPr/>
        </p:nvSpPr>
        <p:spPr bwMode="auto">
          <a:xfrm>
            <a:off x="910162" y="1426429"/>
            <a:ext cx="150018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100" dirty="0"/>
              <a:t>J </a:t>
            </a:r>
            <a:r>
              <a:rPr lang="es-ES" sz="1100" b="1" dirty="0" smtClean="0"/>
              <a:t>30810252-0</a:t>
            </a:r>
            <a:endParaRPr lang="es-ES" sz="1100" b="1" dirty="0"/>
          </a:p>
        </p:txBody>
      </p:sp>
      <p:grpSp>
        <p:nvGrpSpPr>
          <p:cNvPr id="37" name="Group 15"/>
          <p:cNvGrpSpPr>
            <a:grpSpLocks/>
          </p:cNvGrpSpPr>
          <p:nvPr/>
        </p:nvGrpSpPr>
        <p:grpSpPr bwMode="auto">
          <a:xfrm>
            <a:off x="5579363" y="0"/>
            <a:ext cx="2530612" cy="6858000"/>
            <a:chOff x="-3" y="0"/>
            <a:chExt cx="1431" cy="4320"/>
          </a:xfrm>
        </p:grpSpPr>
        <p:graphicFrame>
          <p:nvGraphicFramePr>
            <p:cNvPr id="38" name="Object 4"/>
            <p:cNvGraphicFramePr>
              <a:graphicFrameLocks noChangeAspect="1"/>
            </p:cNvGraphicFramePr>
            <p:nvPr/>
          </p:nvGraphicFramePr>
          <p:xfrm>
            <a:off x="147" y="3264"/>
            <a:ext cx="1152" cy="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453" name="Imagen" r:id="rId5" imgW="706831" imgH="759866" progId="">
                    <p:embed/>
                  </p:oleObj>
                </mc:Choice>
                <mc:Fallback>
                  <p:oleObj name="Imagen" r:id="rId5" imgW="706831" imgH="759866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" y="3264"/>
                          <a:ext cx="1152" cy="9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" name="Text Box 17"/>
            <p:cNvSpPr txBox="1">
              <a:spLocks noChangeArrowheads="1"/>
            </p:cNvSpPr>
            <p:nvPr/>
          </p:nvSpPr>
          <p:spPr bwMode="auto">
            <a:xfrm>
              <a:off x="39" y="1109"/>
              <a:ext cx="1389" cy="1803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s-ES" sz="1400" b="1" dirty="0">
                  <a:latin typeface="Times New Roman" pitchFamily="18" charset="0"/>
                </a:rPr>
                <a:t>EXQUICITESES</a:t>
              </a:r>
            </a:p>
            <a:p>
              <a:pPr algn="ctr"/>
              <a:r>
                <a:rPr lang="es-ES" sz="1600" b="1" dirty="0">
                  <a:latin typeface="Times New Roman" pitchFamily="18" charset="0"/>
                </a:rPr>
                <a:t>MODELO</a:t>
              </a:r>
              <a:endParaRPr lang="es-ES_tradnl" sz="1600" b="1" dirty="0">
                <a:latin typeface="Times New Roman" pitchFamily="18" charset="0"/>
              </a:endParaRPr>
            </a:p>
            <a:p>
              <a:endParaRPr lang="es-ES_tradnl" sz="1600" dirty="0">
                <a:latin typeface="Times New Roman" pitchFamily="18" charset="0"/>
              </a:endParaRPr>
            </a:p>
            <a:p>
              <a:endParaRPr lang="es-ES_tradnl" sz="1600" dirty="0">
                <a:latin typeface="Times New Roman" pitchFamily="18" charset="0"/>
              </a:endParaRPr>
            </a:p>
            <a:p>
              <a:pPr algn="ctr"/>
              <a:r>
                <a:rPr lang="es-ES_tradnl" sz="1600" b="1" dirty="0">
                  <a:latin typeface="Times New Roman" pitchFamily="18" charset="0"/>
                  <a:cs typeface="Times New Roman" pitchFamily="18" charset="0"/>
                </a:rPr>
                <a:t>REMESAS </a:t>
              </a:r>
            </a:p>
            <a:p>
              <a:pPr algn="ctr"/>
              <a:r>
                <a:rPr lang="es-ES_tradnl" sz="1600" b="1" dirty="0">
                  <a:latin typeface="Times New Roman" pitchFamily="18" charset="0"/>
                  <a:cs typeface="Times New Roman" pitchFamily="18" charset="0"/>
                </a:rPr>
                <a:t>PROVINCIAL </a:t>
              </a:r>
            </a:p>
            <a:p>
              <a:pPr algn="ctr"/>
              <a:r>
                <a:rPr lang="es-ES_tradnl" sz="1600" b="1" dirty="0">
                  <a:latin typeface="Times New Roman" pitchFamily="18" charset="0"/>
                  <a:cs typeface="Times New Roman" pitchFamily="18" charset="0"/>
                </a:rPr>
                <a:t>AÑO</a:t>
              </a:r>
            </a:p>
            <a:p>
              <a:pPr algn="ctr"/>
              <a:r>
                <a:rPr lang="es-ES_tradnl" sz="1600" b="1" dirty="0">
                  <a:latin typeface="Times New Roman" pitchFamily="18" charset="0"/>
                  <a:cs typeface="Times New Roman" pitchFamily="18" charset="0"/>
                </a:rPr>
                <a:t>2017</a:t>
              </a:r>
            </a:p>
            <a:p>
              <a:pPr algn="ctr"/>
              <a:endParaRPr lang="es-ES_tradnl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s-ES_tradnl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CARPETA </a:t>
              </a:r>
              <a:r>
                <a:rPr lang="es-ES_tradnl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s-ES_tradnl" dirty="0">
                <a:latin typeface="Calibri" pitchFamily="34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</p:txBody>
        </p:sp>
        <p:sp>
          <p:nvSpPr>
            <p:cNvPr id="40" name="Rectangle 18"/>
            <p:cNvSpPr>
              <a:spLocks noChangeArrowheads="1"/>
            </p:cNvSpPr>
            <p:nvPr/>
          </p:nvSpPr>
          <p:spPr bwMode="auto">
            <a:xfrm>
              <a:off x="-3" y="63"/>
              <a:ext cx="1425" cy="4257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41" name="Rectangle 19"/>
            <p:cNvSpPr>
              <a:spLocks noChangeArrowheads="1"/>
            </p:cNvSpPr>
            <p:nvPr/>
          </p:nvSpPr>
          <p:spPr bwMode="auto">
            <a:xfrm>
              <a:off x="3" y="0"/>
              <a:ext cx="1344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42" name="Rectangle 20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43" name="Line 21"/>
            <p:cNvSpPr>
              <a:spLocks noChangeShapeType="1"/>
            </p:cNvSpPr>
            <p:nvPr/>
          </p:nvSpPr>
          <p:spPr bwMode="auto">
            <a:xfrm>
              <a:off x="195" y="105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  <p:sp>
          <p:nvSpPr>
            <p:cNvPr id="44" name="Line 22"/>
            <p:cNvSpPr>
              <a:spLocks noChangeShapeType="1"/>
            </p:cNvSpPr>
            <p:nvPr/>
          </p:nvSpPr>
          <p:spPr bwMode="auto">
            <a:xfrm>
              <a:off x="195" y="321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</p:grpSp>
      <p:sp>
        <p:nvSpPr>
          <p:cNvPr id="46" name="56 CuadroTexto"/>
          <p:cNvSpPr txBox="1">
            <a:spLocks noChangeArrowheads="1"/>
          </p:cNvSpPr>
          <p:nvPr/>
        </p:nvSpPr>
        <p:spPr bwMode="auto">
          <a:xfrm>
            <a:off x="6062734" y="1446154"/>
            <a:ext cx="1500187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100" dirty="0"/>
              <a:t>J </a:t>
            </a:r>
            <a:r>
              <a:rPr lang="es-ES" sz="1100" b="1" dirty="0" smtClean="0"/>
              <a:t>-40670082-7</a:t>
            </a:r>
            <a:endParaRPr lang="es-ES" sz="1100" b="1" dirty="0"/>
          </a:p>
        </p:txBody>
      </p:sp>
      <p:grpSp>
        <p:nvGrpSpPr>
          <p:cNvPr id="47" name="Group 15"/>
          <p:cNvGrpSpPr>
            <a:grpSpLocks/>
          </p:cNvGrpSpPr>
          <p:nvPr/>
        </p:nvGrpSpPr>
        <p:grpSpPr bwMode="auto">
          <a:xfrm>
            <a:off x="248430" y="0"/>
            <a:ext cx="2520001" cy="6858000"/>
            <a:chOff x="3" y="0"/>
            <a:chExt cx="1425" cy="4320"/>
          </a:xfrm>
        </p:grpSpPr>
        <p:graphicFrame>
          <p:nvGraphicFramePr>
            <p:cNvPr id="48" name="Object 4"/>
            <p:cNvGraphicFramePr>
              <a:graphicFrameLocks noChangeAspect="1"/>
            </p:cNvGraphicFramePr>
            <p:nvPr/>
          </p:nvGraphicFramePr>
          <p:xfrm>
            <a:off x="147" y="3264"/>
            <a:ext cx="1152" cy="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454" name="Imagen" r:id="rId6" imgW="706831" imgH="759866" progId="">
                    <p:embed/>
                  </p:oleObj>
                </mc:Choice>
                <mc:Fallback>
                  <p:oleObj name="Imagen" r:id="rId6" imgW="706831" imgH="759866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" y="3264"/>
                          <a:ext cx="1152" cy="9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" name="Text Box 17"/>
            <p:cNvSpPr txBox="1">
              <a:spLocks noChangeArrowheads="1"/>
            </p:cNvSpPr>
            <p:nvPr/>
          </p:nvSpPr>
          <p:spPr bwMode="auto">
            <a:xfrm>
              <a:off x="39" y="1109"/>
              <a:ext cx="1389" cy="2133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s-ES" sz="1600" b="1" dirty="0" smtClean="0">
                  <a:latin typeface="Times New Roman" pitchFamily="18" charset="0"/>
                </a:rPr>
                <a:t>HIPER MODELO</a:t>
              </a:r>
              <a:endParaRPr lang="es-ES" sz="1600" b="1" dirty="0">
                <a:latin typeface="Times New Roman" pitchFamily="18" charset="0"/>
              </a:endParaRPr>
            </a:p>
            <a:p>
              <a:pPr algn="ctr"/>
              <a:r>
                <a:rPr lang="es-ES" b="1" dirty="0" smtClean="0">
                  <a:latin typeface="Times New Roman" pitchFamily="18" charset="0"/>
                </a:rPr>
                <a:t>ADMINISTRACION</a:t>
              </a:r>
              <a:r>
                <a:rPr lang="es-ES" dirty="0" smtClean="0">
                  <a:latin typeface="Times New Roman" pitchFamily="18" charset="0"/>
                </a:rPr>
                <a:t> </a:t>
              </a:r>
              <a:endParaRPr lang="es-ES_tradnl" dirty="0">
                <a:latin typeface="Times New Roman" pitchFamily="18" charset="0"/>
              </a:endParaRPr>
            </a:p>
            <a:p>
              <a:endParaRPr lang="es-ES_tradnl" dirty="0" smtClean="0">
                <a:latin typeface="Times New Roman" pitchFamily="18" charset="0"/>
              </a:endParaRPr>
            </a:p>
            <a:p>
              <a:endParaRPr lang="es-ES_tradnl" dirty="0">
                <a:latin typeface="Times New Roman" pitchFamily="18" charset="0"/>
              </a:endParaRPr>
            </a:p>
            <a:p>
              <a:pPr algn="ctr"/>
              <a:r>
                <a:rPr lang="es-ES_tradnl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CESTATICKET</a:t>
              </a:r>
            </a:p>
            <a:p>
              <a:pPr algn="ctr"/>
              <a:r>
                <a:rPr lang="es-ES_tradnl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SODEXO</a:t>
              </a:r>
            </a:p>
            <a:p>
              <a:pPr algn="ctr"/>
              <a:r>
                <a:rPr lang="es-ES_tradnl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VALEVEN </a:t>
              </a:r>
              <a:endParaRPr lang="es-ES_tradnl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s-ES_tradnl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AÑO 2017</a:t>
              </a:r>
            </a:p>
            <a:p>
              <a:pPr algn="ctr"/>
              <a:endParaRPr lang="es-ES_tradnl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s-ES_tradnl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CARPETA 1</a:t>
              </a:r>
            </a:p>
            <a:p>
              <a:pPr algn="ctr"/>
              <a:endParaRPr lang="es-ES_tradnl" dirty="0">
                <a:latin typeface="Calibri" pitchFamily="34" charset="0"/>
              </a:endParaRPr>
            </a:p>
            <a:p>
              <a:pPr algn="ctr"/>
              <a:endParaRPr lang="es-ES_tradnl" dirty="0">
                <a:latin typeface="Calibri" pitchFamily="34" charset="0"/>
              </a:endParaRPr>
            </a:p>
          </p:txBody>
        </p:sp>
        <p:sp>
          <p:nvSpPr>
            <p:cNvPr id="50" name="Rectangle 18"/>
            <p:cNvSpPr>
              <a:spLocks noChangeArrowheads="1"/>
            </p:cNvSpPr>
            <p:nvPr/>
          </p:nvSpPr>
          <p:spPr bwMode="auto">
            <a:xfrm>
              <a:off x="3" y="63"/>
              <a:ext cx="1425" cy="4257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51" name="Rectangle 19"/>
            <p:cNvSpPr>
              <a:spLocks noChangeArrowheads="1"/>
            </p:cNvSpPr>
            <p:nvPr/>
          </p:nvSpPr>
          <p:spPr bwMode="auto">
            <a:xfrm>
              <a:off x="3" y="0"/>
              <a:ext cx="1344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52" name="Rectangle 20"/>
            <p:cNvSpPr>
              <a:spLocks noChangeArrowheads="1"/>
            </p:cNvSpPr>
            <p:nvPr/>
          </p:nvSpPr>
          <p:spPr bwMode="auto">
            <a:xfrm>
              <a:off x="3" y="0"/>
              <a:ext cx="1392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s-ES">
                <a:latin typeface="Calibri" pitchFamily="34" charset="0"/>
              </a:endParaRPr>
            </a:p>
          </p:txBody>
        </p:sp>
        <p:sp>
          <p:nvSpPr>
            <p:cNvPr id="53" name="Line 21"/>
            <p:cNvSpPr>
              <a:spLocks noChangeShapeType="1"/>
            </p:cNvSpPr>
            <p:nvPr/>
          </p:nvSpPr>
          <p:spPr bwMode="auto">
            <a:xfrm>
              <a:off x="195" y="105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  <p:sp>
          <p:nvSpPr>
            <p:cNvPr id="54" name="Line 22"/>
            <p:cNvSpPr>
              <a:spLocks noChangeShapeType="1"/>
            </p:cNvSpPr>
            <p:nvPr/>
          </p:nvSpPr>
          <p:spPr bwMode="auto">
            <a:xfrm>
              <a:off x="195" y="3216"/>
              <a:ext cx="1008" cy="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AR"/>
            </a:p>
          </p:txBody>
        </p:sp>
      </p:grpSp>
      <p:pic>
        <p:nvPicPr>
          <p:cNvPr id="55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9165" y="332656"/>
            <a:ext cx="1994603" cy="98712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32" name="57 CuadroTexto"/>
          <p:cNvSpPr txBox="1">
            <a:spLocks noChangeArrowheads="1"/>
          </p:cNvSpPr>
          <p:nvPr/>
        </p:nvSpPr>
        <p:spPr bwMode="auto">
          <a:xfrm>
            <a:off x="3927585" y="1464469"/>
            <a:ext cx="150018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100" dirty="0"/>
              <a:t>J </a:t>
            </a:r>
            <a:r>
              <a:rPr lang="es-ES" sz="1100" b="1" dirty="0" smtClean="0"/>
              <a:t>40670082-7</a:t>
            </a:r>
            <a:endParaRPr lang="es-ES" sz="1100" b="1" dirty="0"/>
          </a:p>
        </p:txBody>
      </p:sp>
      <p:pic>
        <p:nvPicPr>
          <p:cNvPr id="58" name="Imagen 5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05951" y="90938"/>
            <a:ext cx="2363732" cy="1002994"/>
          </a:xfrm>
          <a:prstGeom prst="rect">
            <a:avLst/>
          </a:prstGeom>
        </p:spPr>
      </p:pic>
      <p:pic>
        <p:nvPicPr>
          <p:cNvPr id="33" name="Picture 2" descr="C:\Users\equipo05\Desktop\logo de exquisitece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8976" y="295979"/>
            <a:ext cx="1532115" cy="93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C:\Users\equipo05\Desktop\logo de exquisitece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748" y="307716"/>
            <a:ext cx="1532115" cy="93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8145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1627</TotalTime>
  <Words>170</Words>
  <Application>Microsoft Office PowerPoint</Application>
  <PresentationFormat>Presentación en pantalla (4:3)</PresentationFormat>
  <Paragraphs>127</Paragraphs>
  <Slides>6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Lucida Calligraphy</vt:lpstr>
      <vt:lpstr>Times New Roman</vt:lpstr>
      <vt:lpstr>Tema de Office</vt:lpstr>
      <vt:lpstr>Imagen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Leila</dc:creator>
  <cp:lastModifiedBy>INVENTARIO-1</cp:lastModifiedBy>
  <cp:revision>94</cp:revision>
  <cp:lastPrinted>2018-05-17T12:46:44Z</cp:lastPrinted>
  <dcterms:created xsi:type="dcterms:W3CDTF">2012-09-20T01:39:30Z</dcterms:created>
  <dcterms:modified xsi:type="dcterms:W3CDTF">2022-05-19T14:42:01Z</dcterms:modified>
</cp:coreProperties>
</file>